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4" r:id="rId6"/>
    <p:sldId id="263" r:id="rId7"/>
    <p:sldId id="265" r:id="rId8"/>
    <p:sldId id="278" r:id="rId9"/>
    <p:sldId id="266" r:id="rId10"/>
    <p:sldId id="267" r:id="rId11"/>
    <p:sldId id="268" r:id="rId12"/>
    <p:sldId id="269" r:id="rId13"/>
    <p:sldId id="270" r:id="rId14"/>
    <p:sldId id="271" r:id="rId15"/>
    <p:sldId id="272" r:id="rId16"/>
    <p:sldId id="257" r:id="rId17"/>
    <p:sldId id="258" r:id="rId18"/>
    <p:sldId id="259" r:id="rId19"/>
    <p:sldId id="281" r:id="rId20"/>
    <p:sldId id="282" r:id="rId21"/>
    <p:sldId id="273" r:id="rId22"/>
    <p:sldId id="274" r:id="rId23"/>
    <p:sldId id="275" r:id="rId24"/>
    <p:sldId id="276" r:id="rId25"/>
    <p:sldId id="277" r:id="rId26"/>
    <p:sldId id="280" r:id="rId27"/>
    <p:sldId id="284" r:id="rId28"/>
    <p:sldId id="279" r:id="rId29"/>
    <p:sldId id="283" r:id="rId30"/>
    <p:sldId id="287" r:id="rId31"/>
    <p:sldId id="285" r:id="rId32"/>
    <p:sldId id="286" r:id="rId33"/>
    <p:sldId id="288" r:id="rId34"/>
    <p:sldId id="289" r:id="rId35"/>
    <p:sldId id="290" r:id="rId36"/>
    <p:sldId id="291" r:id="rId37"/>
    <p:sldId id="292" r:id="rId38"/>
    <p:sldId id="293" r:id="rId39"/>
    <p:sldId id="294" r:id="rId40"/>
    <p:sldId id="295" r:id="rId41"/>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94660"/>
  </p:normalViewPr>
  <p:slideViewPr>
    <p:cSldViewPr>
      <p:cViewPr varScale="1">
        <p:scale>
          <a:sx n="68" d="100"/>
          <a:sy n="68" d="100"/>
        </p:scale>
        <p:origin x="-948" y="-96"/>
      </p:cViewPr>
      <p:guideLst>
        <p:guide orient="horz" pos="2160"/>
        <p:guide pos="345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6"/>
            <a:ext cx="932688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39"/>
            <a:ext cx="24688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274639"/>
            <a:ext cx="722376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06-Dec-21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06-Dec-21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06-Dec-21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3050"/>
            <a:ext cx="360997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74638"/>
            <a:ext cx="987552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8640" y="1600201"/>
            <a:ext cx="987552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8640" y="6356351"/>
            <a:ext cx="25603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06-Dec-21</a:t>
            </a:fld>
            <a:endParaRPr lang="en-US"/>
          </a:p>
        </p:txBody>
      </p:sp>
      <p:sp>
        <p:nvSpPr>
          <p:cNvPr id="5" name="Footer Placeholder 4"/>
          <p:cNvSpPr>
            <a:spLocks noGrp="1"/>
          </p:cNvSpPr>
          <p:nvPr>
            <p:ph type="ftr" sz="quarter" idx="3"/>
          </p:nvPr>
        </p:nvSpPr>
        <p:spPr>
          <a:xfrm>
            <a:off x="3749040" y="6356351"/>
            <a:ext cx="3474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0" y="6356351"/>
            <a:ext cx="2560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Metabolic Reactions, Energy Transfer, The Fate of carbohydrate</a:t>
            </a:r>
          </a:p>
          <a:p>
            <a:r>
              <a:rPr lang="en-US" dirty="0" smtClean="0"/>
              <a:t>Classification of Carbohydrate</a:t>
            </a:r>
          </a:p>
          <a:p>
            <a:r>
              <a:rPr lang="en-US" dirty="0" smtClean="0"/>
              <a:t>Carbohydrate Metabolism:</a:t>
            </a:r>
          </a:p>
          <a:p>
            <a:r>
              <a:rPr lang="en-US" dirty="0" smtClean="0"/>
              <a:t>Glycolysis</a:t>
            </a:r>
          </a:p>
          <a:p>
            <a:r>
              <a:rPr lang="en-US" dirty="0" smtClean="0"/>
              <a:t>Acetyl Co-A formation</a:t>
            </a:r>
          </a:p>
          <a:p>
            <a:r>
              <a:rPr lang="en-US" dirty="0" smtClean="0"/>
              <a:t>Krebs cycle</a:t>
            </a:r>
          </a:p>
          <a:p>
            <a:r>
              <a:rPr lang="en-US" dirty="0" smtClean="0"/>
              <a:t>Electron Transport Chain Reactions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and Beta Glucose</a:t>
            </a:r>
            <a:endParaRPr lang="en-US" dirty="0"/>
          </a:p>
        </p:txBody>
      </p:sp>
      <p:sp>
        <p:nvSpPr>
          <p:cNvPr id="3" name="Content Placeholder 2"/>
          <p:cNvSpPr>
            <a:spLocks noGrp="1"/>
          </p:cNvSpPr>
          <p:nvPr>
            <p:ph idx="1"/>
          </p:nvPr>
        </p:nvSpPr>
        <p:spPr/>
        <p:txBody>
          <a:bodyPr/>
          <a:lstStyle/>
          <a:p>
            <a:endParaRPr lang="en-US"/>
          </a:p>
        </p:txBody>
      </p:sp>
      <p:sp>
        <p:nvSpPr>
          <p:cNvPr id="24578" name="AutoShape 2" descr="What is alpha glucose?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What is alpha glucose?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What is alpha glucose?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4" name="Picture 8" descr="BCAA Science A Level on Twitter: &quot;Alpha glucose has the OH molecule below  C1 Beta glucose has the OH molecule above C1 #biology #biologicalmolecules…  &quot;"/>
          <p:cNvPicPr>
            <a:picLocks noChangeAspect="1" noChangeArrowheads="1"/>
          </p:cNvPicPr>
          <p:nvPr/>
        </p:nvPicPr>
        <p:blipFill>
          <a:blip r:embed="rId2" cstate="print"/>
          <a:srcRect/>
          <a:stretch>
            <a:fillRect/>
          </a:stretch>
        </p:blipFill>
        <p:spPr bwMode="auto">
          <a:xfrm>
            <a:off x="2438400" y="1524000"/>
            <a:ext cx="5943600" cy="4953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Monosaccharide</a:t>
            </a:r>
            <a:endParaRPr lang="en-US" dirty="0"/>
          </a:p>
        </p:txBody>
      </p:sp>
      <p:sp>
        <p:nvSpPr>
          <p:cNvPr id="3" name="Content Placeholder 2"/>
          <p:cNvSpPr>
            <a:spLocks noGrp="1"/>
          </p:cNvSpPr>
          <p:nvPr>
            <p:ph idx="1"/>
          </p:nvPr>
        </p:nvSpPr>
        <p:spPr/>
        <p:txBody>
          <a:bodyPr/>
          <a:lstStyle/>
          <a:p>
            <a:endParaRPr lang="en-US" dirty="0"/>
          </a:p>
        </p:txBody>
      </p:sp>
      <p:sp>
        <p:nvSpPr>
          <p:cNvPr id="25602" name="AutoShape 2" descr="Micro Bio-Molecules: Introductions &amp; Typ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4" name="Picture 4" descr="DocMD ✊🏼🇵🇭 on Twitter: &quot;105. Types of Monosaccharides… &quot;"/>
          <p:cNvPicPr>
            <a:picLocks noChangeAspect="1" noChangeArrowheads="1"/>
          </p:cNvPicPr>
          <p:nvPr/>
        </p:nvPicPr>
        <p:blipFill>
          <a:blip r:embed="rId2" cstate="print"/>
          <a:srcRect/>
          <a:stretch>
            <a:fillRect/>
          </a:stretch>
        </p:blipFill>
        <p:spPr bwMode="auto">
          <a:xfrm>
            <a:off x="838200" y="1371600"/>
            <a:ext cx="9448800" cy="4876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Disaccharides</a:t>
            </a:r>
            <a:endParaRPr lang="en-US" dirty="0"/>
          </a:p>
        </p:txBody>
      </p:sp>
      <p:sp>
        <p:nvSpPr>
          <p:cNvPr id="3" name="Content Placeholder 2"/>
          <p:cNvSpPr>
            <a:spLocks noGrp="1"/>
          </p:cNvSpPr>
          <p:nvPr>
            <p:ph idx="1"/>
          </p:nvPr>
        </p:nvSpPr>
        <p:spPr/>
        <p:txBody>
          <a:bodyPr/>
          <a:lstStyle/>
          <a:p>
            <a:endParaRPr lang="en-US"/>
          </a:p>
        </p:txBody>
      </p:sp>
      <p:pic>
        <p:nvPicPr>
          <p:cNvPr id="26626" name="Picture 2" descr="Carbohydrates - Monosaccharides, Disaccharides, Polysaccharides"/>
          <p:cNvPicPr>
            <a:picLocks noChangeAspect="1" noChangeArrowheads="1"/>
          </p:cNvPicPr>
          <p:nvPr/>
        </p:nvPicPr>
        <p:blipFill>
          <a:blip r:embed="rId2" cstate="print"/>
          <a:srcRect/>
          <a:stretch>
            <a:fillRect/>
          </a:stretch>
        </p:blipFill>
        <p:spPr bwMode="auto">
          <a:xfrm>
            <a:off x="1295400" y="1676400"/>
            <a:ext cx="8382000" cy="441035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Oligosaccharides</a:t>
            </a:r>
            <a:endParaRPr lang="en-US" dirty="0"/>
          </a:p>
        </p:txBody>
      </p:sp>
      <p:sp>
        <p:nvSpPr>
          <p:cNvPr id="3" name="Content Placeholder 2"/>
          <p:cNvSpPr>
            <a:spLocks noGrp="1"/>
          </p:cNvSpPr>
          <p:nvPr>
            <p:ph idx="1"/>
          </p:nvPr>
        </p:nvSpPr>
        <p:spPr/>
        <p:txBody>
          <a:bodyPr/>
          <a:lstStyle/>
          <a:p>
            <a:endParaRPr lang="en-US"/>
          </a:p>
        </p:txBody>
      </p:sp>
      <p:sp>
        <p:nvSpPr>
          <p:cNvPr id="27652" name="AutoShape 4" descr="Health benefits of oligosaccharides in soy. Effect on flatul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4" name="AutoShape 6" descr="Health benefits of oligosaccharides in soy. Effect on flatul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6" name="AutoShape 8" descr="Health benefits of oligosaccharides in soy. Effect on flatul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8" name="Picture 10" descr="About Stachyose – Stachyose"/>
          <p:cNvPicPr>
            <a:picLocks noChangeAspect="1" noChangeArrowheads="1"/>
          </p:cNvPicPr>
          <p:nvPr/>
        </p:nvPicPr>
        <p:blipFill>
          <a:blip r:embed="rId2" cstate="print"/>
          <a:srcRect/>
          <a:stretch>
            <a:fillRect/>
          </a:stretch>
        </p:blipFill>
        <p:spPr bwMode="auto">
          <a:xfrm>
            <a:off x="609600" y="1752600"/>
            <a:ext cx="9753600" cy="420488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PolySaccharides</a:t>
            </a:r>
            <a:endParaRPr lang="en-US" dirty="0"/>
          </a:p>
        </p:txBody>
      </p:sp>
      <p:sp>
        <p:nvSpPr>
          <p:cNvPr id="3" name="Content Placeholder 2"/>
          <p:cNvSpPr>
            <a:spLocks noGrp="1"/>
          </p:cNvSpPr>
          <p:nvPr>
            <p:ph idx="1"/>
          </p:nvPr>
        </p:nvSpPr>
        <p:spPr/>
        <p:txBody>
          <a:bodyPr/>
          <a:lstStyle/>
          <a:p>
            <a:endParaRPr lang="en-US"/>
          </a:p>
        </p:txBody>
      </p:sp>
      <p:pic>
        <p:nvPicPr>
          <p:cNvPr id="28674" name="Picture 2" descr="Classification and Functions of Carbohydrates"/>
          <p:cNvPicPr>
            <a:picLocks noChangeAspect="1" noChangeArrowheads="1"/>
          </p:cNvPicPr>
          <p:nvPr/>
        </p:nvPicPr>
        <p:blipFill>
          <a:blip r:embed="rId2" cstate="print"/>
          <a:srcRect/>
          <a:stretch>
            <a:fillRect/>
          </a:stretch>
        </p:blipFill>
        <p:spPr bwMode="auto">
          <a:xfrm>
            <a:off x="1066800" y="1685372"/>
            <a:ext cx="8946760" cy="436804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Polysaccharides</a:t>
            </a:r>
            <a:endParaRPr lang="en-US" dirty="0"/>
          </a:p>
        </p:txBody>
      </p:sp>
      <p:sp>
        <p:nvSpPr>
          <p:cNvPr id="3" name="Content Placeholder 2"/>
          <p:cNvSpPr>
            <a:spLocks noGrp="1"/>
          </p:cNvSpPr>
          <p:nvPr>
            <p:ph idx="1"/>
          </p:nvPr>
        </p:nvSpPr>
        <p:spPr/>
        <p:txBody>
          <a:bodyPr/>
          <a:lstStyle/>
          <a:p>
            <a:endParaRPr lang="en-US"/>
          </a:p>
        </p:txBody>
      </p:sp>
      <p:pic>
        <p:nvPicPr>
          <p:cNvPr id="29698" name="Picture 2" descr="What does polysaccharide mean? + Example"/>
          <p:cNvPicPr>
            <a:picLocks noChangeAspect="1" noChangeArrowheads="1"/>
          </p:cNvPicPr>
          <p:nvPr/>
        </p:nvPicPr>
        <p:blipFill>
          <a:blip r:embed="rId2" cstate="print"/>
          <a:srcRect/>
          <a:stretch>
            <a:fillRect/>
          </a:stretch>
        </p:blipFill>
        <p:spPr bwMode="auto">
          <a:xfrm>
            <a:off x="838200" y="1143000"/>
            <a:ext cx="9372600" cy="5410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Metabolism</a:t>
            </a:r>
            <a:endParaRPr lang="en-US" dirty="0"/>
          </a:p>
        </p:txBody>
      </p:sp>
      <p:sp>
        <p:nvSpPr>
          <p:cNvPr id="3" name="Content Placeholder 2"/>
          <p:cNvSpPr>
            <a:spLocks noGrp="1"/>
          </p:cNvSpPr>
          <p:nvPr>
            <p:ph idx="1"/>
          </p:nvPr>
        </p:nvSpPr>
        <p:spPr/>
        <p:txBody>
          <a:bodyPr/>
          <a:lstStyle/>
          <a:p>
            <a:r>
              <a:rPr lang="en-US" i="1" dirty="0" smtClean="0"/>
              <a:t>Metabolic reactions contribute to homeostasis by harvesting chemical energy from consumed nutrients for use in the body’s growth, repair, and normal functioning.</a:t>
            </a:r>
          </a:p>
          <a:p>
            <a:r>
              <a:rPr lang="en-US" b="1" dirty="0" smtClean="0"/>
              <a:t>Catabolism</a:t>
            </a:r>
          </a:p>
          <a:p>
            <a:r>
              <a:rPr lang="en-US" b="1" dirty="0" smtClean="0"/>
              <a:t>Anabolism</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Catabolism</a:t>
            </a:r>
            <a:endParaRPr lang="en-US" dirty="0"/>
          </a:p>
        </p:txBody>
      </p:sp>
      <p:sp>
        <p:nvSpPr>
          <p:cNvPr id="3" name="Content Placeholder 2"/>
          <p:cNvSpPr>
            <a:spLocks noGrp="1"/>
          </p:cNvSpPr>
          <p:nvPr>
            <p:ph idx="1"/>
          </p:nvPr>
        </p:nvSpPr>
        <p:spPr/>
        <p:txBody>
          <a:bodyPr/>
          <a:lstStyle/>
          <a:p>
            <a:r>
              <a:rPr lang="en-US" dirty="0" smtClean="0"/>
              <a:t>Those chemical reactions that break down complex organic molecules into simpler ones are collectively known as </a:t>
            </a:r>
            <a:r>
              <a:rPr lang="en-US" b="1" dirty="0" smtClean="0"/>
              <a:t>catabolism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Anabolism</a:t>
            </a:r>
            <a:endParaRPr lang="en-US" dirty="0"/>
          </a:p>
        </p:txBody>
      </p:sp>
      <p:sp>
        <p:nvSpPr>
          <p:cNvPr id="3" name="Content Placeholder 2"/>
          <p:cNvSpPr>
            <a:spLocks noGrp="1"/>
          </p:cNvSpPr>
          <p:nvPr>
            <p:ph idx="1"/>
          </p:nvPr>
        </p:nvSpPr>
        <p:spPr/>
        <p:txBody>
          <a:bodyPr/>
          <a:lstStyle/>
          <a:p>
            <a:r>
              <a:rPr lang="en-US" dirty="0" smtClean="0"/>
              <a:t>Chemical reactions that combine simple molecules and monomers to form the body’s complex structural and functional components  are  collectively  known  as  </a:t>
            </a:r>
            <a:r>
              <a:rPr lang="en-US" b="1" dirty="0" smtClean="0"/>
              <a:t>anabolism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Glycolysis</a:t>
            </a:r>
            <a:endParaRPr lang="en-US" dirty="0"/>
          </a:p>
        </p:txBody>
      </p:sp>
      <p:sp>
        <p:nvSpPr>
          <p:cNvPr id="3" name="Content Placeholder 2"/>
          <p:cNvSpPr>
            <a:spLocks noGrp="1"/>
          </p:cNvSpPr>
          <p:nvPr>
            <p:ph idx="1"/>
          </p:nvPr>
        </p:nvSpPr>
        <p:spPr/>
        <p:txBody>
          <a:bodyPr/>
          <a:lstStyle/>
          <a:p>
            <a:endParaRPr lang="en-US"/>
          </a:p>
        </p:txBody>
      </p:sp>
      <p:pic>
        <p:nvPicPr>
          <p:cNvPr id="38914" name="Picture 2" descr="Great site.... Glycolysis, Kreb's cycle, respiration in a nutshell |  Infographic health, Citrus college, Krebs cycle"/>
          <p:cNvPicPr>
            <a:picLocks noChangeAspect="1" noChangeArrowheads="1"/>
          </p:cNvPicPr>
          <p:nvPr/>
        </p:nvPicPr>
        <p:blipFill>
          <a:blip r:embed="rId2" cstate="print"/>
          <a:srcRect/>
          <a:stretch>
            <a:fillRect/>
          </a:stretch>
        </p:blipFill>
        <p:spPr bwMode="auto">
          <a:xfrm>
            <a:off x="1981200" y="1295400"/>
            <a:ext cx="6858000" cy="515112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Carbohydrate</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Carbohydrates</a:t>
            </a:r>
            <a:r>
              <a:rPr lang="en-US" dirty="0" smtClean="0"/>
              <a:t> are biological molecules made of carbon, hydrogen, and oxygen in a ratio of roughly one carbon atom [C]  to one water molecule [H2​O], </a:t>
            </a:r>
          </a:p>
          <a:p>
            <a:r>
              <a:rPr lang="en-US" dirty="0" smtClean="0"/>
              <a:t>This composition gives carbohydrates their name: they are made up of carbon (</a:t>
            </a:r>
            <a:r>
              <a:rPr lang="en-US" i="1" dirty="0" err="1" smtClean="0"/>
              <a:t>carbo</a:t>
            </a:r>
            <a:r>
              <a:rPr lang="en-US" dirty="0" smtClean="0"/>
              <a:t>-) plus water (-</a:t>
            </a:r>
            <a:r>
              <a:rPr lang="en-US" i="1" dirty="0" smtClean="0"/>
              <a:t>hydrate</a:t>
            </a:r>
            <a:r>
              <a:rPr lang="en-US" dirty="0" smtClean="0"/>
              <a:t>). </a:t>
            </a:r>
          </a:p>
          <a:p>
            <a:r>
              <a:rPr lang="en-US" dirty="0" smtClean="0"/>
              <a:t>Carbohydrate chains come in different lengths, and biologically important carbohydrates belong to three categories: </a:t>
            </a:r>
          </a:p>
          <a:p>
            <a:r>
              <a:rPr lang="en-US" dirty="0" smtClean="0"/>
              <a:t>Monosaccharide </a:t>
            </a:r>
          </a:p>
          <a:p>
            <a:r>
              <a:rPr lang="en-US" dirty="0" smtClean="0"/>
              <a:t>Disaccharide and </a:t>
            </a:r>
          </a:p>
          <a:p>
            <a:r>
              <a:rPr lang="en-US" dirty="0" smtClean="0"/>
              <a:t>Polysaccharide.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Glycolysis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Most common mineral activator of glycolytic enzymes is"/>
          <p:cNvPicPr>
            <a:picLocks noChangeAspect="1" noChangeArrowheads="1"/>
          </p:cNvPicPr>
          <p:nvPr/>
        </p:nvPicPr>
        <p:blipFill>
          <a:blip r:embed="rId2" cstate="print"/>
          <a:srcRect/>
          <a:stretch>
            <a:fillRect/>
          </a:stretch>
        </p:blipFill>
        <p:spPr bwMode="auto">
          <a:xfrm>
            <a:off x="1219200" y="1299371"/>
            <a:ext cx="8534400" cy="532050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Glycolysis</a:t>
            </a:r>
            <a:endParaRPr lang="en-US" dirty="0"/>
          </a:p>
        </p:txBody>
      </p:sp>
      <p:sp>
        <p:nvSpPr>
          <p:cNvPr id="3" name="Content Placeholder 2"/>
          <p:cNvSpPr>
            <a:spLocks noGrp="1"/>
          </p:cNvSpPr>
          <p:nvPr>
            <p:ph idx="1"/>
          </p:nvPr>
        </p:nvSpPr>
        <p:spPr/>
        <p:txBody>
          <a:bodyPr/>
          <a:lstStyle/>
          <a:p>
            <a:endParaRPr lang="en-US" dirty="0"/>
          </a:p>
        </p:txBody>
      </p:sp>
      <p:pic>
        <p:nvPicPr>
          <p:cNvPr id="30722" name="Picture 2" descr="Glycolysis Pathway | by Biology Experts Notes | Medium"/>
          <p:cNvPicPr>
            <a:picLocks noChangeAspect="1" noChangeArrowheads="1"/>
          </p:cNvPicPr>
          <p:nvPr/>
        </p:nvPicPr>
        <p:blipFill>
          <a:blip r:embed="rId2" cstate="print"/>
          <a:srcRect/>
          <a:stretch>
            <a:fillRect/>
          </a:stretch>
        </p:blipFill>
        <p:spPr bwMode="auto">
          <a:xfrm>
            <a:off x="609600" y="1371600"/>
            <a:ext cx="9753600" cy="5486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Glycolysis stages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Stage 1</a:t>
            </a:r>
          </a:p>
          <a:p>
            <a:pPr>
              <a:buNone/>
            </a:pPr>
            <a:r>
              <a:rPr lang="en-US" dirty="0" smtClean="0"/>
              <a:t>	A phosphate group is added to glucose in the cell cytoplasm, by the action of enzyme </a:t>
            </a:r>
            <a:r>
              <a:rPr lang="en-US" dirty="0" err="1" smtClean="0"/>
              <a:t>hexokinase</a:t>
            </a:r>
            <a:r>
              <a:rPr lang="en-US" dirty="0" smtClean="0"/>
              <a:t>.</a:t>
            </a:r>
          </a:p>
          <a:p>
            <a:pPr>
              <a:buNone/>
            </a:pPr>
            <a:r>
              <a:rPr lang="en-US" dirty="0" smtClean="0"/>
              <a:t>	In this, a phosphate group is transferred from ATP to glucose forming glucose,6-phosphate.</a:t>
            </a:r>
          </a:p>
          <a:p>
            <a:r>
              <a:rPr lang="en-US" dirty="0" smtClean="0"/>
              <a:t>Stage 2</a:t>
            </a:r>
          </a:p>
          <a:p>
            <a:pPr>
              <a:buNone/>
            </a:pPr>
            <a:r>
              <a:rPr lang="en-US" dirty="0" smtClean="0"/>
              <a:t>	Glucose-6-phosphate is </a:t>
            </a:r>
            <a:r>
              <a:rPr lang="en-US" dirty="0" err="1" smtClean="0"/>
              <a:t>isomerized</a:t>
            </a:r>
            <a:r>
              <a:rPr lang="en-US" dirty="0" smtClean="0"/>
              <a:t> into fructose,6-phosphate by the enzyme </a:t>
            </a:r>
            <a:r>
              <a:rPr lang="en-US" dirty="0" err="1" smtClean="0"/>
              <a:t>phosphoglucomutase</a:t>
            </a:r>
            <a:r>
              <a:rPr lang="en-US" dirty="0" smtClean="0"/>
              <a:t>.</a:t>
            </a:r>
          </a:p>
          <a:p>
            <a:r>
              <a:rPr lang="en-US" dirty="0" smtClean="0"/>
              <a:t>Stage 3</a:t>
            </a:r>
          </a:p>
          <a:p>
            <a:pPr>
              <a:buNone/>
            </a:pPr>
            <a:r>
              <a:rPr lang="en-US" dirty="0" smtClean="0"/>
              <a:t>	The other ATP molecule transfers a phosphate group to fructose 6-phosphate and converts it into fructose 1,6-bisphosphate by the action of enzyme </a:t>
            </a:r>
            <a:r>
              <a:rPr lang="en-US" dirty="0" err="1" smtClean="0"/>
              <a:t>phosphofructokinase</a:t>
            </a:r>
            <a:r>
              <a:rPr lang="en-US" dirty="0" smtClean="0"/>
              <a: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Glycolysis stages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Stage 4</a:t>
            </a:r>
          </a:p>
          <a:p>
            <a:pPr>
              <a:buNone/>
            </a:pPr>
            <a:r>
              <a:rPr lang="en-US" dirty="0" smtClean="0"/>
              <a:t>	The enzyme </a:t>
            </a:r>
            <a:r>
              <a:rPr lang="en-US" dirty="0" err="1" smtClean="0"/>
              <a:t>aldolase</a:t>
            </a:r>
            <a:r>
              <a:rPr lang="en-US" dirty="0" smtClean="0"/>
              <a:t> converts fructose 1,6-bisphosphate into </a:t>
            </a:r>
            <a:r>
              <a:rPr lang="en-US" dirty="0" err="1" smtClean="0"/>
              <a:t>glyceraldehyde</a:t>
            </a:r>
            <a:r>
              <a:rPr lang="en-US" dirty="0" smtClean="0"/>
              <a:t> 3-phosphate and </a:t>
            </a:r>
            <a:r>
              <a:rPr lang="en-US" dirty="0" err="1" smtClean="0"/>
              <a:t>dihydroxyacetone</a:t>
            </a:r>
            <a:r>
              <a:rPr lang="en-US" dirty="0" smtClean="0"/>
              <a:t> phosphate, which are isomers of each other.</a:t>
            </a:r>
          </a:p>
          <a:p>
            <a:r>
              <a:rPr lang="en-US" dirty="0" smtClean="0"/>
              <a:t>Step 5</a:t>
            </a:r>
          </a:p>
          <a:p>
            <a:pPr>
              <a:buNone/>
            </a:pPr>
            <a:r>
              <a:rPr lang="en-US" dirty="0" smtClean="0"/>
              <a:t>	</a:t>
            </a:r>
            <a:r>
              <a:rPr lang="en-US" dirty="0" err="1" smtClean="0"/>
              <a:t>Triose</a:t>
            </a:r>
            <a:r>
              <a:rPr lang="en-US" dirty="0" smtClean="0"/>
              <a:t>-phosphate </a:t>
            </a:r>
            <a:r>
              <a:rPr lang="en-US" dirty="0" err="1" smtClean="0"/>
              <a:t>isomerase</a:t>
            </a:r>
            <a:r>
              <a:rPr lang="en-US" dirty="0" smtClean="0"/>
              <a:t> converts </a:t>
            </a:r>
            <a:r>
              <a:rPr lang="en-US" dirty="0" err="1" smtClean="0"/>
              <a:t>dihydroxyacetone</a:t>
            </a:r>
            <a:r>
              <a:rPr lang="en-US" dirty="0" smtClean="0"/>
              <a:t> phosphate into </a:t>
            </a:r>
            <a:r>
              <a:rPr lang="en-US" dirty="0" err="1" smtClean="0"/>
              <a:t>glyceraldehyde</a:t>
            </a:r>
            <a:r>
              <a:rPr lang="en-US" dirty="0" smtClean="0"/>
              <a:t> 3-phosphate which is the substrate in the successive step of </a:t>
            </a:r>
            <a:r>
              <a:rPr lang="en-US" dirty="0" err="1" smtClean="0"/>
              <a:t>glycolysis</a:t>
            </a:r>
            <a:r>
              <a:rPr lang="en-US" dirty="0" smtClean="0"/>
              <a:t>.</a:t>
            </a:r>
          </a:p>
          <a:p>
            <a:r>
              <a:rPr lang="en-US" dirty="0" smtClean="0"/>
              <a:t>Step 6</a:t>
            </a:r>
          </a:p>
          <a:p>
            <a:pPr>
              <a:buNone/>
            </a:pPr>
            <a:r>
              <a:rPr lang="en-US" dirty="0" smtClean="0"/>
              <a:t>	This step undergoes two reactions:</a:t>
            </a:r>
          </a:p>
          <a:p>
            <a:pPr>
              <a:buNone/>
            </a:pPr>
            <a:r>
              <a:rPr lang="en-US" dirty="0" smtClean="0"/>
              <a:t>	-The enzyme </a:t>
            </a:r>
            <a:r>
              <a:rPr lang="en-US" dirty="0" err="1" smtClean="0"/>
              <a:t>glyceraldehyde</a:t>
            </a:r>
            <a:r>
              <a:rPr lang="en-US" dirty="0" smtClean="0"/>
              <a:t> 3-phosphate </a:t>
            </a:r>
            <a:r>
              <a:rPr lang="en-US" dirty="0" err="1" smtClean="0"/>
              <a:t>dehydrogenase</a:t>
            </a:r>
            <a:r>
              <a:rPr lang="en-US" dirty="0" smtClean="0"/>
              <a:t> transfers 1 hydrogen molecule from </a:t>
            </a:r>
            <a:r>
              <a:rPr lang="en-US" dirty="0" err="1" smtClean="0"/>
              <a:t>glyceraldehyde</a:t>
            </a:r>
            <a:r>
              <a:rPr lang="en-US" dirty="0" smtClean="0"/>
              <a:t> phosphate to </a:t>
            </a:r>
            <a:r>
              <a:rPr lang="en-US" dirty="0" err="1" smtClean="0"/>
              <a:t>nicotinamide</a:t>
            </a:r>
            <a:r>
              <a:rPr lang="en-US" dirty="0" smtClean="0"/>
              <a:t> adenine </a:t>
            </a:r>
            <a:r>
              <a:rPr lang="en-US" dirty="0" err="1" smtClean="0"/>
              <a:t>dinucleotide</a:t>
            </a:r>
            <a:r>
              <a:rPr lang="en-US" dirty="0" smtClean="0"/>
              <a:t> to form NADH + H</a:t>
            </a:r>
            <a:r>
              <a:rPr lang="en-US" baseline="30000" dirty="0" smtClean="0"/>
              <a:t>+</a:t>
            </a:r>
            <a:r>
              <a:rPr lang="en-US" dirty="0" smtClean="0"/>
              <a:t>.</a:t>
            </a:r>
          </a:p>
          <a:p>
            <a:pPr>
              <a:buNone/>
            </a:pPr>
            <a:r>
              <a:rPr lang="en-US" dirty="0" smtClean="0"/>
              <a:t>	-</a:t>
            </a:r>
            <a:r>
              <a:rPr lang="en-US" dirty="0" err="1" smtClean="0"/>
              <a:t>Glyceraldehyde</a:t>
            </a:r>
            <a:r>
              <a:rPr lang="en-US" dirty="0" smtClean="0"/>
              <a:t> 3-phosphate </a:t>
            </a:r>
            <a:r>
              <a:rPr lang="en-US" dirty="0" err="1" smtClean="0"/>
              <a:t>dehydrogenase</a:t>
            </a:r>
            <a:r>
              <a:rPr lang="en-US" dirty="0" smtClean="0"/>
              <a:t> adds a phosphate to the oxidized </a:t>
            </a:r>
            <a:r>
              <a:rPr lang="en-US" dirty="0" err="1" smtClean="0"/>
              <a:t>glyceraldehyde</a:t>
            </a:r>
            <a:r>
              <a:rPr lang="en-US" dirty="0" smtClean="0"/>
              <a:t> phosphate to form 1,3-bisphosphoglycerate.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Glycolysis stages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Step 7</a:t>
            </a:r>
          </a:p>
          <a:p>
            <a:pPr>
              <a:buNone/>
            </a:pPr>
            <a:r>
              <a:rPr lang="en-US" dirty="0" smtClean="0"/>
              <a:t>	Phosphate is transferred from 1,3-bisphosphoglycerate to ADP to form ATP with the help of </a:t>
            </a:r>
            <a:r>
              <a:rPr lang="en-US" dirty="0" err="1" smtClean="0"/>
              <a:t>phosphoglycerokinase</a:t>
            </a:r>
            <a:r>
              <a:rPr lang="en-US" dirty="0" smtClean="0"/>
              <a:t>. Thus two molecules of </a:t>
            </a:r>
            <a:r>
              <a:rPr lang="en-US" dirty="0" err="1" smtClean="0"/>
              <a:t>phosphoglycerate</a:t>
            </a:r>
            <a:r>
              <a:rPr lang="en-US" dirty="0" smtClean="0"/>
              <a:t> and ATP are obtained at the end of this reaction.</a:t>
            </a:r>
          </a:p>
          <a:p>
            <a:r>
              <a:rPr lang="en-US" dirty="0" smtClean="0"/>
              <a:t>Step 8</a:t>
            </a:r>
          </a:p>
          <a:p>
            <a:pPr>
              <a:buNone/>
            </a:pPr>
            <a:r>
              <a:rPr lang="en-US" dirty="0" smtClean="0"/>
              <a:t>	The phosphate of both the </a:t>
            </a:r>
            <a:r>
              <a:rPr lang="en-US" dirty="0" err="1" smtClean="0"/>
              <a:t>phosphoglycerate</a:t>
            </a:r>
            <a:r>
              <a:rPr lang="en-US" dirty="0" smtClean="0"/>
              <a:t> molecules is relocated from the third to the second carbon to yield two molecules of 2-phosphoglycerate by the enzyme </a:t>
            </a:r>
            <a:r>
              <a:rPr lang="en-US" dirty="0" err="1" smtClean="0"/>
              <a:t>phosphoglyceromutase</a:t>
            </a:r>
            <a:r>
              <a:rPr lang="en-US" dirty="0" smtClean="0"/>
              <a:t>.</a:t>
            </a:r>
          </a:p>
          <a:p>
            <a:r>
              <a:rPr lang="en-US" dirty="0" smtClean="0"/>
              <a:t>Step 9</a:t>
            </a:r>
          </a:p>
          <a:p>
            <a:pPr>
              <a:buNone/>
            </a:pPr>
            <a:r>
              <a:rPr lang="en-US" dirty="0" smtClean="0"/>
              <a:t>	The enzyme </a:t>
            </a:r>
            <a:r>
              <a:rPr lang="en-US" dirty="0" err="1" smtClean="0"/>
              <a:t>enolase</a:t>
            </a:r>
            <a:r>
              <a:rPr lang="en-US" dirty="0" smtClean="0"/>
              <a:t> removes a water molecule from 2-phosphoglycerate to form </a:t>
            </a:r>
            <a:r>
              <a:rPr lang="en-US" dirty="0" err="1" smtClean="0"/>
              <a:t>phosphoenolpyruvate</a:t>
            </a:r>
            <a:r>
              <a:rPr lang="en-US" dirty="0" smtClean="0"/>
              <a:t>.</a:t>
            </a:r>
          </a:p>
          <a:p>
            <a:r>
              <a:rPr lang="en-US" dirty="0" smtClean="0"/>
              <a:t>Step 10</a:t>
            </a:r>
          </a:p>
          <a:p>
            <a:pPr>
              <a:buNone/>
            </a:pPr>
            <a:r>
              <a:rPr lang="en-US" dirty="0" smtClean="0"/>
              <a:t>	A phosphate from </a:t>
            </a:r>
            <a:r>
              <a:rPr lang="en-US" dirty="0" err="1" smtClean="0"/>
              <a:t>phosphoenolpyruvate</a:t>
            </a:r>
            <a:r>
              <a:rPr lang="en-US" dirty="0" smtClean="0"/>
              <a:t> is transferred to ADP to form </a:t>
            </a:r>
            <a:r>
              <a:rPr lang="en-US" dirty="0" err="1" smtClean="0"/>
              <a:t>pyruvate</a:t>
            </a:r>
            <a:r>
              <a:rPr lang="en-US" dirty="0" smtClean="0"/>
              <a:t> and ATP by the action of </a:t>
            </a:r>
            <a:r>
              <a:rPr lang="en-US" dirty="0" err="1" smtClean="0"/>
              <a:t>pyruvate</a:t>
            </a:r>
            <a:r>
              <a:rPr lang="en-US" dirty="0" smtClean="0"/>
              <a:t> </a:t>
            </a:r>
            <a:r>
              <a:rPr lang="en-US" dirty="0" err="1" smtClean="0"/>
              <a:t>kinase</a:t>
            </a:r>
            <a:r>
              <a:rPr lang="en-US" dirty="0" smtClean="0"/>
              <a:t>. Two molecules of </a:t>
            </a:r>
            <a:r>
              <a:rPr lang="en-US" dirty="0" err="1" smtClean="0"/>
              <a:t>pyruvate</a:t>
            </a:r>
            <a:r>
              <a:rPr lang="en-US" dirty="0" smtClean="0"/>
              <a:t> and ATP are obtained as the end products.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Glycolysis stages</a:t>
            </a:r>
            <a:endParaRPr lang="en-US" dirty="0"/>
          </a:p>
        </p:txBody>
      </p:sp>
      <p:sp>
        <p:nvSpPr>
          <p:cNvPr id="3" name="Content Placeholder 2"/>
          <p:cNvSpPr>
            <a:spLocks noGrp="1"/>
          </p:cNvSpPr>
          <p:nvPr>
            <p:ph idx="1"/>
          </p:nvPr>
        </p:nvSpPr>
        <p:spPr/>
        <p:txBody>
          <a:bodyPr/>
          <a:lstStyle/>
          <a:p>
            <a:pPr>
              <a:buNone/>
            </a:pPr>
            <a:r>
              <a:rPr lang="en-US" dirty="0" smtClean="0"/>
              <a:t>Key Points of Glycolysis</a:t>
            </a:r>
          </a:p>
          <a:p>
            <a:r>
              <a:rPr lang="en-US" dirty="0" smtClean="0"/>
              <a:t>It is the process in which a glucose molecule is broken down into two molecules of </a:t>
            </a:r>
            <a:r>
              <a:rPr lang="en-US" dirty="0" err="1" smtClean="0"/>
              <a:t>pyruvate</a:t>
            </a:r>
            <a:r>
              <a:rPr lang="en-US" dirty="0" smtClean="0"/>
              <a:t>.</a:t>
            </a:r>
          </a:p>
          <a:p>
            <a:r>
              <a:rPr lang="en-US" dirty="0" smtClean="0"/>
              <a:t>The process takes place in the cytoplasm of plant and animal cell.</a:t>
            </a:r>
          </a:p>
          <a:p>
            <a:r>
              <a:rPr lang="en-US" dirty="0" smtClean="0"/>
              <a:t>Six enzymes are involved in the process.</a:t>
            </a:r>
          </a:p>
          <a:p>
            <a:r>
              <a:rPr lang="en-US" dirty="0" smtClean="0"/>
              <a:t> The end products of the reaction include 2 </a:t>
            </a:r>
            <a:r>
              <a:rPr lang="en-US" dirty="0" err="1" smtClean="0"/>
              <a:t>pyruvate</a:t>
            </a:r>
            <a:r>
              <a:rPr lang="en-US" dirty="0" smtClean="0"/>
              <a:t>, 2 ATP and 2 NADH molecules.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Kreb’s</a:t>
            </a:r>
            <a:r>
              <a:rPr lang="en-US" dirty="0" smtClean="0"/>
              <a:t> Cycle, TCA Cycle, Citric Acid Cycle</a:t>
            </a:r>
            <a:endParaRPr lang="en-US" dirty="0"/>
          </a:p>
        </p:txBody>
      </p:sp>
      <p:sp>
        <p:nvSpPr>
          <p:cNvPr id="3" name="Content Placeholder 2"/>
          <p:cNvSpPr>
            <a:spLocks noGrp="1"/>
          </p:cNvSpPr>
          <p:nvPr>
            <p:ph idx="1"/>
          </p:nvPr>
        </p:nvSpPr>
        <p:spPr/>
        <p:txBody>
          <a:bodyPr/>
          <a:lstStyle/>
          <a:p>
            <a:endParaRPr lang="en-US"/>
          </a:p>
        </p:txBody>
      </p:sp>
      <p:pic>
        <p:nvPicPr>
          <p:cNvPr id="37890" name="Picture 2" descr="Mitochondria"/>
          <p:cNvPicPr>
            <a:picLocks noChangeAspect="1" noChangeArrowheads="1"/>
          </p:cNvPicPr>
          <p:nvPr/>
        </p:nvPicPr>
        <p:blipFill>
          <a:blip r:embed="rId2" cstate="print"/>
          <a:srcRect/>
          <a:stretch>
            <a:fillRect/>
          </a:stretch>
        </p:blipFill>
        <p:spPr bwMode="auto">
          <a:xfrm>
            <a:off x="2133600" y="1524000"/>
            <a:ext cx="6807200" cy="5105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AP Biology Cellular Respiration Stage 2 &amp; 3: Oxidation of Pyruvate Krebs  Cycle. - ppt download"/>
          <p:cNvPicPr>
            <a:picLocks noChangeAspect="1" noChangeArrowheads="1"/>
          </p:cNvPicPr>
          <p:nvPr/>
        </p:nvPicPr>
        <p:blipFill>
          <a:blip r:embed="rId2" cstate="print"/>
          <a:srcRect/>
          <a:stretch>
            <a:fillRect/>
          </a:stretch>
        </p:blipFill>
        <p:spPr bwMode="auto">
          <a:xfrm>
            <a:off x="533400" y="228600"/>
            <a:ext cx="9982200" cy="6629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Kreb’s</a:t>
            </a:r>
            <a:r>
              <a:rPr lang="en-US" dirty="0" smtClean="0"/>
              <a:t> Cycle, TCA Cycle, Citric Acid Cycle</a:t>
            </a:r>
            <a:endParaRPr lang="en-US" dirty="0"/>
          </a:p>
        </p:txBody>
      </p:sp>
      <p:sp>
        <p:nvSpPr>
          <p:cNvPr id="3" name="Content Placeholder 2"/>
          <p:cNvSpPr>
            <a:spLocks noGrp="1"/>
          </p:cNvSpPr>
          <p:nvPr>
            <p:ph idx="1"/>
          </p:nvPr>
        </p:nvSpPr>
        <p:spPr/>
        <p:txBody>
          <a:bodyPr/>
          <a:lstStyle/>
          <a:p>
            <a:endParaRPr lang="en-US"/>
          </a:p>
        </p:txBody>
      </p:sp>
      <p:pic>
        <p:nvPicPr>
          <p:cNvPr id="1026" name="Picture 2" descr="TCA Cycle (Citric acid cycle or Krebs cycle) | Biochemistry | Microbe Notes"/>
          <p:cNvPicPr>
            <a:picLocks noChangeAspect="1" noChangeArrowheads="1"/>
          </p:cNvPicPr>
          <p:nvPr/>
        </p:nvPicPr>
        <p:blipFill>
          <a:blip r:embed="rId2" cstate="print"/>
          <a:srcRect/>
          <a:stretch>
            <a:fillRect/>
          </a:stretch>
        </p:blipFill>
        <p:spPr bwMode="auto">
          <a:xfrm>
            <a:off x="990600" y="1447800"/>
            <a:ext cx="9125853" cy="479107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Krebs (Citric Acid) Cycle | by Biology Experts Notes | Medium"/>
          <p:cNvPicPr>
            <a:picLocks noChangeAspect="1" noChangeArrowheads="1"/>
          </p:cNvPicPr>
          <p:nvPr/>
        </p:nvPicPr>
        <p:blipFill>
          <a:blip r:embed="rId2" cstate="print"/>
          <a:srcRect/>
          <a:stretch>
            <a:fillRect/>
          </a:stretch>
        </p:blipFill>
        <p:spPr bwMode="auto">
          <a:xfrm>
            <a:off x="533400" y="381000"/>
            <a:ext cx="9906000" cy="6172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err="1" smtClean="0"/>
              <a:t>Monosaccharides</a:t>
            </a:r>
            <a:endParaRPr lang="en-US" b="1" dirty="0"/>
          </a:p>
        </p:txBody>
      </p:sp>
      <p:sp>
        <p:nvSpPr>
          <p:cNvPr id="3" name="Content Placeholder 2"/>
          <p:cNvSpPr>
            <a:spLocks noGrp="1"/>
          </p:cNvSpPr>
          <p:nvPr>
            <p:ph idx="1"/>
          </p:nvPr>
        </p:nvSpPr>
        <p:spPr/>
        <p:txBody>
          <a:bodyPr>
            <a:normAutofit/>
          </a:bodyPr>
          <a:lstStyle/>
          <a:p>
            <a:r>
              <a:rPr lang="en-US" dirty="0" err="1" smtClean="0"/>
              <a:t>Monosaccharides</a:t>
            </a:r>
            <a:r>
              <a:rPr lang="en-US" dirty="0" smtClean="0"/>
              <a:t> have a formula of (CH</a:t>
            </a:r>
            <a:r>
              <a:rPr lang="en-US" baseline="-25000" dirty="0" smtClean="0"/>
              <a:t>2</a:t>
            </a:r>
            <a:r>
              <a:rPr lang="en-US" dirty="0" smtClean="0"/>
              <a:t>O)</a:t>
            </a:r>
            <a:r>
              <a:rPr lang="en-US" baseline="-25000" dirty="0" smtClean="0"/>
              <a:t>n</a:t>
            </a:r>
          </a:p>
          <a:p>
            <a:r>
              <a:rPr lang="en-US" dirty="0" smtClean="0"/>
              <a:t>They typically contain three to seven carbon atoms</a:t>
            </a:r>
          </a:p>
          <a:p>
            <a:r>
              <a:rPr lang="en-US" dirty="0" smtClean="0"/>
              <a:t>The position of the carbonyl (C=O) group can be used to categorize the sugars:</a:t>
            </a:r>
          </a:p>
          <a:p>
            <a:endParaRPr lang="en-US" baseline="-25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1079" name="Group 55"/>
          <p:cNvGrpSpPr>
            <a:grpSpLocks/>
          </p:cNvGrpSpPr>
          <p:nvPr/>
        </p:nvGrpSpPr>
        <p:grpSpPr bwMode="auto">
          <a:xfrm>
            <a:off x="616408" y="1676400"/>
            <a:ext cx="9745820" cy="4419600"/>
            <a:chOff x="1841" y="-1476"/>
            <a:chExt cx="10021" cy="4800"/>
          </a:xfrm>
        </p:grpSpPr>
        <p:pic>
          <p:nvPicPr>
            <p:cNvPr id="1080" name="Picture 56"/>
            <p:cNvPicPr>
              <a:picLocks noChangeAspect="1" noChangeArrowheads="1"/>
            </p:cNvPicPr>
            <p:nvPr/>
          </p:nvPicPr>
          <p:blipFill>
            <a:blip r:embed="rId2" cstate="print"/>
            <a:srcRect/>
            <a:stretch>
              <a:fillRect/>
            </a:stretch>
          </p:blipFill>
          <p:spPr bwMode="auto">
            <a:xfrm>
              <a:off x="1902" y="-1476"/>
              <a:ext cx="9960" cy="4800"/>
            </a:xfrm>
            <a:prstGeom prst="rect">
              <a:avLst/>
            </a:prstGeom>
            <a:noFill/>
          </p:spPr>
        </p:pic>
        <p:sp>
          <p:nvSpPr>
            <p:cNvPr id="1081" name="Rectangle 57"/>
            <p:cNvSpPr>
              <a:spLocks noChangeArrowheads="1"/>
            </p:cNvSpPr>
            <p:nvPr/>
          </p:nvSpPr>
          <p:spPr bwMode="auto">
            <a:xfrm>
              <a:off x="3235" y="2424"/>
              <a:ext cx="1827" cy="720"/>
            </a:xfrm>
            <a:prstGeom prst="rect">
              <a:avLst/>
            </a:prstGeom>
            <a:noFill/>
            <a:ln w="3175">
              <a:solidFill>
                <a:srgbClr val="DA2128"/>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 name="Rectangle 58"/>
            <p:cNvSpPr>
              <a:spLocks noChangeArrowheads="1"/>
            </p:cNvSpPr>
            <p:nvPr/>
          </p:nvSpPr>
          <p:spPr bwMode="auto">
            <a:xfrm>
              <a:off x="3235" y="2424"/>
              <a:ext cx="1827" cy="720"/>
            </a:xfrm>
            <a:prstGeom prst="rect">
              <a:avLst/>
            </a:prstGeom>
            <a:solidFill>
              <a:srgbClr val="EA947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 name="Rectangle 59"/>
            <p:cNvSpPr>
              <a:spLocks noChangeArrowheads="1"/>
            </p:cNvSpPr>
            <p:nvPr/>
          </p:nvSpPr>
          <p:spPr bwMode="auto">
            <a:xfrm>
              <a:off x="3235" y="2424"/>
              <a:ext cx="1827" cy="720"/>
            </a:xfrm>
            <a:prstGeom prst="rect">
              <a:avLst/>
            </a:prstGeom>
            <a:noFill/>
            <a:ln w="6350">
              <a:solidFill>
                <a:srgbClr val="DA2128"/>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 name="AutoShape 60"/>
            <p:cNvSpPr>
              <a:spLocks/>
            </p:cNvSpPr>
            <p:nvPr/>
          </p:nvSpPr>
          <p:spPr bwMode="auto">
            <a:xfrm>
              <a:off x="5555" y="2424"/>
              <a:ext cx="4074" cy="720"/>
            </a:xfrm>
            <a:custGeom>
              <a:avLst/>
              <a:gdLst/>
              <a:ahLst/>
              <a:cxnLst>
                <a:cxn ang="0">
                  <a:pos x="1827" y="0"/>
                </a:cxn>
                <a:cxn ang="0">
                  <a:pos x="0" y="0"/>
                </a:cxn>
                <a:cxn ang="0">
                  <a:pos x="0" y="720"/>
                </a:cxn>
                <a:cxn ang="0">
                  <a:pos x="1827" y="720"/>
                </a:cxn>
                <a:cxn ang="0">
                  <a:pos x="1827" y="0"/>
                </a:cxn>
                <a:cxn ang="0">
                  <a:pos x="4074" y="0"/>
                </a:cxn>
                <a:cxn ang="0">
                  <a:pos x="2247" y="0"/>
                </a:cxn>
                <a:cxn ang="0">
                  <a:pos x="2247" y="720"/>
                </a:cxn>
                <a:cxn ang="0">
                  <a:pos x="4074" y="720"/>
                </a:cxn>
                <a:cxn ang="0">
                  <a:pos x="4074" y="0"/>
                </a:cxn>
              </a:cxnLst>
              <a:rect l="0" t="0" r="r" b="b"/>
              <a:pathLst>
                <a:path w="4074" h="720">
                  <a:moveTo>
                    <a:pt x="1827" y="0"/>
                  </a:moveTo>
                  <a:lnTo>
                    <a:pt x="0" y="0"/>
                  </a:lnTo>
                  <a:lnTo>
                    <a:pt x="0" y="720"/>
                  </a:lnTo>
                  <a:lnTo>
                    <a:pt x="1827" y="720"/>
                  </a:lnTo>
                  <a:lnTo>
                    <a:pt x="1827" y="0"/>
                  </a:lnTo>
                  <a:moveTo>
                    <a:pt x="4074" y="0"/>
                  </a:moveTo>
                  <a:lnTo>
                    <a:pt x="2247" y="0"/>
                  </a:lnTo>
                  <a:lnTo>
                    <a:pt x="2247" y="720"/>
                  </a:lnTo>
                  <a:lnTo>
                    <a:pt x="4074" y="720"/>
                  </a:lnTo>
                  <a:lnTo>
                    <a:pt x="4074" y="0"/>
                  </a:lnTo>
                </a:path>
              </a:pathLst>
            </a:custGeom>
            <a:solidFill>
              <a:srgbClr val="EA94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Rectangle 61"/>
            <p:cNvSpPr>
              <a:spLocks noChangeArrowheads="1"/>
            </p:cNvSpPr>
            <p:nvPr/>
          </p:nvSpPr>
          <p:spPr bwMode="auto">
            <a:xfrm>
              <a:off x="3416" y="1482"/>
              <a:ext cx="486" cy="240"/>
            </a:xfrm>
            <a:prstGeom prst="rect">
              <a:avLst/>
            </a:prstGeom>
            <a:noFill/>
            <a:ln w="3175">
              <a:solidFill>
                <a:srgbClr val="00A3D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 name="Rectangle 62"/>
            <p:cNvSpPr>
              <a:spLocks noChangeArrowheads="1"/>
            </p:cNvSpPr>
            <p:nvPr/>
          </p:nvSpPr>
          <p:spPr bwMode="auto">
            <a:xfrm>
              <a:off x="3416" y="1482"/>
              <a:ext cx="486" cy="240"/>
            </a:xfrm>
            <a:prstGeom prst="rect">
              <a:avLst/>
            </a:prstGeom>
            <a:solidFill>
              <a:srgbClr val="ACD4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7" name="Rectangle 63"/>
            <p:cNvSpPr>
              <a:spLocks noChangeArrowheads="1"/>
            </p:cNvSpPr>
            <p:nvPr/>
          </p:nvSpPr>
          <p:spPr bwMode="auto">
            <a:xfrm>
              <a:off x="3416" y="1482"/>
              <a:ext cx="486" cy="240"/>
            </a:xfrm>
            <a:prstGeom prst="rect">
              <a:avLst/>
            </a:prstGeom>
            <a:noFill/>
            <a:ln w="6350">
              <a:solidFill>
                <a:srgbClr val="00A3DF"/>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88" name="Picture 64"/>
            <p:cNvPicPr>
              <a:picLocks noChangeAspect="1" noChangeArrowheads="1"/>
            </p:cNvPicPr>
            <p:nvPr/>
          </p:nvPicPr>
          <p:blipFill>
            <a:blip r:embed="rId3" cstate="print"/>
            <a:srcRect/>
            <a:stretch>
              <a:fillRect/>
            </a:stretch>
          </p:blipFill>
          <p:spPr bwMode="auto">
            <a:xfrm>
              <a:off x="3099" y="2315"/>
              <a:ext cx="245" cy="245"/>
            </a:xfrm>
            <a:prstGeom prst="rect">
              <a:avLst/>
            </a:prstGeom>
            <a:noFill/>
          </p:spPr>
        </p:pic>
        <p:pic>
          <p:nvPicPr>
            <p:cNvPr id="1089" name="Picture 65"/>
            <p:cNvPicPr>
              <a:picLocks noChangeAspect="1" noChangeArrowheads="1"/>
            </p:cNvPicPr>
            <p:nvPr/>
          </p:nvPicPr>
          <p:blipFill>
            <a:blip r:embed="rId4" cstate="print"/>
            <a:srcRect/>
            <a:stretch>
              <a:fillRect/>
            </a:stretch>
          </p:blipFill>
          <p:spPr bwMode="auto">
            <a:xfrm>
              <a:off x="5473" y="2301"/>
              <a:ext cx="245" cy="245"/>
            </a:xfrm>
            <a:prstGeom prst="rect">
              <a:avLst/>
            </a:prstGeom>
            <a:noFill/>
          </p:spPr>
        </p:pic>
        <p:pic>
          <p:nvPicPr>
            <p:cNvPr id="1090" name="Picture 66"/>
            <p:cNvPicPr>
              <a:picLocks noChangeAspect="1" noChangeArrowheads="1"/>
            </p:cNvPicPr>
            <p:nvPr/>
          </p:nvPicPr>
          <p:blipFill>
            <a:blip r:embed="rId5" cstate="print"/>
            <a:srcRect/>
            <a:stretch>
              <a:fillRect/>
            </a:stretch>
          </p:blipFill>
          <p:spPr bwMode="auto">
            <a:xfrm>
              <a:off x="7679" y="2301"/>
              <a:ext cx="245" cy="245"/>
            </a:xfrm>
            <a:prstGeom prst="rect">
              <a:avLst/>
            </a:prstGeom>
            <a:noFill/>
          </p:spPr>
        </p:pic>
        <p:pic>
          <p:nvPicPr>
            <p:cNvPr id="1091" name="Picture 67"/>
            <p:cNvPicPr>
              <a:picLocks noChangeAspect="1" noChangeArrowheads="1"/>
            </p:cNvPicPr>
            <p:nvPr/>
          </p:nvPicPr>
          <p:blipFill>
            <a:blip r:embed="rId6" cstate="print"/>
            <a:srcRect/>
            <a:stretch>
              <a:fillRect/>
            </a:stretch>
          </p:blipFill>
          <p:spPr bwMode="auto">
            <a:xfrm>
              <a:off x="11229" y="1602"/>
              <a:ext cx="214" cy="214"/>
            </a:xfrm>
            <a:prstGeom prst="rect">
              <a:avLst/>
            </a:prstGeom>
            <a:noFill/>
          </p:spPr>
        </p:pic>
        <p:pic>
          <p:nvPicPr>
            <p:cNvPr id="1092" name="Picture 68"/>
            <p:cNvPicPr>
              <a:picLocks noChangeAspect="1" noChangeArrowheads="1"/>
            </p:cNvPicPr>
            <p:nvPr/>
          </p:nvPicPr>
          <p:blipFill>
            <a:blip r:embed="rId7" cstate="print"/>
            <a:srcRect/>
            <a:stretch>
              <a:fillRect/>
            </a:stretch>
          </p:blipFill>
          <p:spPr bwMode="auto">
            <a:xfrm>
              <a:off x="3945" y="-1210"/>
              <a:ext cx="7494" cy="3437"/>
            </a:xfrm>
            <a:prstGeom prst="rect">
              <a:avLst/>
            </a:prstGeom>
            <a:noFill/>
          </p:spPr>
        </p:pic>
        <p:pic>
          <p:nvPicPr>
            <p:cNvPr id="1093" name="Picture 69"/>
            <p:cNvPicPr>
              <a:picLocks noChangeAspect="1" noChangeArrowheads="1"/>
            </p:cNvPicPr>
            <p:nvPr/>
          </p:nvPicPr>
          <p:blipFill>
            <a:blip r:embed="rId8" cstate="print"/>
            <a:srcRect/>
            <a:stretch>
              <a:fillRect/>
            </a:stretch>
          </p:blipFill>
          <p:spPr bwMode="auto">
            <a:xfrm>
              <a:off x="10999" y="1123"/>
              <a:ext cx="248" cy="248"/>
            </a:xfrm>
            <a:prstGeom prst="rect">
              <a:avLst/>
            </a:prstGeom>
            <a:noFill/>
          </p:spPr>
        </p:pic>
        <p:sp>
          <p:nvSpPr>
            <p:cNvPr id="1094" name="Freeform 70"/>
            <p:cNvSpPr>
              <a:spLocks/>
            </p:cNvSpPr>
            <p:nvPr/>
          </p:nvSpPr>
          <p:spPr bwMode="auto">
            <a:xfrm>
              <a:off x="1841" y="-130"/>
              <a:ext cx="100" cy="1027"/>
            </a:xfrm>
            <a:custGeom>
              <a:avLst/>
              <a:gdLst/>
              <a:ahLst/>
              <a:cxnLst>
                <a:cxn ang="0">
                  <a:pos x="100" y="0"/>
                </a:cxn>
                <a:cxn ang="0">
                  <a:pos x="0" y="0"/>
                </a:cxn>
                <a:cxn ang="0">
                  <a:pos x="0" y="1027"/>
                </a:cxn>
                <a:cxn ang="0">
                  <a:pos x="100" y="1027"/>
                </a:cxn>
              </a:cxnLst>
              <a:rect l="0" t="0" r="r" b="b"/>
              <a:pathLst>
                <a:path w="100" h="1027">
                  <a:moveTo>
                    <a:pt x="100" y="0"/>
                  </a:moveTo>
                  <a:lnTo>
                    <a:pt x="0" y="0"/>
                  </a:lnTo>
                  <a:lnTo>
                    <a:pt x="0" y="1027"/>
                  </a:lnTo>
                  <a:lnTo>
                    <a:pt x="100" y="1027"/>
                  </a:lnTo>
                </a:path>
              </a:pathLst>
            </a:custGeom>
            <a:noFill/>
            <a:ln w="952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Text Box 71"/>
            <p:cNvSpPr txBox="1">
              <a:spLocks noChangeArrowheads="1"/>
            </p:cNvSpPr>
            <p:nvPr/>
          </p:nvSpPr>
          <p:spPr bwMode="auto">
            <a:xfrm>
              <a:off x="2062" y="-1338"/>
              <a:ext cx="1686" cy="5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3175"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Space between outer and inner mitochondrial membranes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6" name="Text Box 72"/>
            <p:cNvSpPr txBox="1">
              <a:spLocks noChangeArrowheads="1"/>
            </p:cNvSpPr>
            <p:nvPr/>
          </p:nvSpPr>
          <p:spPr bwMode="auto">
            <a:xfrm>
              <a:off x="8915" y="-819"/>
              <a:ext cx="194" cy="1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163"/>
                </a:spcBef>
                <a:spcAft>
                  <a:spcPts val="1000"/>
                </a:spcAft>
                <a:buClrTx/>
                <a:buSzTx/>
                <a:buFontTx/>
                <a:buNone/>
                <a:tabLst/>
              </a:pPr>
              <a:r>
                <a:rPr kumimoji="0" lang="en-US" sz="800" b="0" i="0" u="none" strike="noStrike" cap="none" normalizeH="0" baseline="-25000" smtClean="0">
                  <a:ln>
                    <a:noFill/>
                  </a:ln>
                  <a:solidFill>
                    <a:schemeClr val="tx1"/>
                  </a:solidFill>
                  <a:effectLst/>
                  <a:latin typeface="Arial" pitchFamily="34" charset="0"/>
                  <a:ea typeface="Arial" pitchFamily="34" charset="0"/>
                  <a:cs typeface="Shruti"/>
                </a:rPr>
                <a:t>H</a:t>
              </a:r>
              <a:r>
                <a:rPr kumimoji="0" lang="en-US" sz="500" b="0"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7" name="Text Box 73"/>
            <p:cNvSpPr txBox="1">
              <a:spLocks noChangeArrowheads="1"/>
            </p:cNvSpPr>
            <p:nvPr/>
          </p:nvSpPr>
          <p:spPr bwMode="auto">
            <a:xfrm>
              <a:off x="3742" y="-647"/>
              <a:ext cx="161" cy="2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 name="Text Box 74"/>
            <p:cNvSpPr txBox="1">
              <a:spLocks noChangeArrowheads="1"/>
            </p:cNvSpPr>
            <p:nvPr/>
          </p:nvSpPr>
          <p:spPr bwMode="auto">
            <a:xfrm>
              <a:off x="4635" y="-715"/>
              <a:ext cx="136" cy="1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3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9" name="Text Box 75"/>
            <p:cNvSpPr txBox="1">
              <a:spLocks noChangeArrowheads="1"/>
            </p:cNvSpPr>
            <p:nvPr/>
          </p:nvSpPr>
          <p:spPr bwMode="auto">
            <a:xfrm>
              <a:off x="4750" y="-719"/>
              <a:ext cx="79" cy="1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45000"/>
                </a:lnSpc>
                <a:spcBef>
                  <a:spcPct val="0"/>
                </a:spcBef>
                <a:spcAft>
                  <a:spcPts val="100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0" name="Text Box 76"/>
            <p:cNvSpPr txBox="1">
              <a:spLocks noChangeArrowheads="1"/>
            </p:cNvSpPr>
            <p:nvPr/>
          </p:nvSpPr>
          <p:spPr bwMode="auto">
            <a:xfrm>
              <a:off x="5195" y="-647"/>
              <a:ext cx="681" cy="2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Arial" pitchFamily="34" charset="0"/>
                  <a:cs typeface="Shruti"/>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1" name="Text Box 77"/>
            <p:cNvSpPr txBox="1">
              <a:spLocks noChangeArrowheads="1"/>
            </p:cNvSpPr>
            <p:nvPr/>
          </p:nvSpPr>
          <p:spPr bwMode="auto">
            <a:xfrm>
              <a:off x="7008" y="-647"/>
              <a:ext cx="161" cy="2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2" name="Text Box 78"/>
            <p:cNvSpPr txBox="1">
              <a:spLocks noChangeArrowheads="1"/>
            </p:cNvSpPr>
            <p:nvPr/>
          </p:nvSpPr>
          <p:spPr bwMode="auto">
            <a:xfrm>
              <a:off x="7982" y="-647"/>
              <a:ext cx="161" cy="2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3" name="Text Box 79"/>
            <p:cNvSpPr txBox="1">
              <a:spLocks noChangeArrowheads="1"/>
            </p:cNvSpPr>
            <p:nvPr/>
          </p:nvSpPr>
          <p:spPr bwMode="auto">
            <a:xfrm>
              <a:off x="9608" y="-647"/>
              <a:ext cx="161" cy="2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4" name="Text Box 80"/>
            <p:cNvSpPr txBox="1">
              <a:spLocks noChangeArrowheads="1"/>
            </p:cNvSpPr>
            <p:nvPr/>
          </p:nvSpPr>
          <p:spPr bwMode="auto">
            <a:xfrm>
              <a:off x="10561" y="-699"/>
              <a:ext cx="194" cy="1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163"/>
                </a:spcBef>
                <a:spcAft>
                  <a:spcPts val="1000"/>
                </a:spcAft>
                <a:buClrTx/>
                <a:buSzTx/>
                <a:buFontTx/>
                <a:buNone/>
                <a:tabLst/>
              </a:pPr>
              <a:r>
                <a:rPr kumimoji="0" lang="en-US" sz="800" b="0" i="0" u="none" strike="noStrike" cap="none" normalizeH="0" baseline="-25000" smtClean="0">
                  <a:ln>
                    <a:noFill/>
                  </a:ln>
                  <a:solidFill>
                    <a:schemeClr val="tx1"/>
                  </a:solidFill>
                  <a:effectLst/>
                  <a:latin typeface="Arial" pitchFamily="34" charset="0"/>
                  <a:ea typeface="Arial" pitchFamily="34" charset="0"/>
                  <a:cs typeface="Shruti"/>
                </a:rPr>
                <a:t>H</a:t>
              </a:r>
              <a:r>
                <a:rPr kumimoji="0" lang="en-US" sz="500" b="0"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5" name="Text Box 81"/>
            <p:cNvSpPr txBox="1">
              <a:spLocks noChangeArrowheads="1"/>
            </p:cNvSpPr>
            <p:nvPr/>
          </p:nvSpPr>
          <p:spPr bwMode="auto">
            <a:xfrm>
              <a:off x="10960" y="-872"/>
              <a:ext cx="783" cy="5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31750" lvl="1" indent="0" algn="ctr" defTabSz="914400" rtl="0" eaLnBrk="1" fontAlgn="base" latinLnBrk="0" hangingPunct="1">
                <a:lnSpc>
                  <a:spcPct val="73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H channel</a:t>
              </a:r>
            </a:p>
            <a:p>
              <a:pPr marL="0" marR="184150" lvl="0" indent="0" algn="ctr" defTabSz="914400" rtl="0" eaLnBrk="1" fontAlgn="base" latinLnBrk="0" hangingPunct="1">
                <a:lnSpc>
                  <a:spcPct val="100000"/>
                </a:lnSpc>
                <a:spcBef>
                  <a:spcPts val="225"/>
                </a:spcBef>
                <a:spcAft>
                  <a:spcPts val="10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6" name="Text Box 82"/>
            <p:cNvSpPr txBox="1">
              <a:spLocks noChangeArrowheads="1"/>
            </p:cNvSpPr>
            <p:nvPr/>
          </p:nvSpPr>
          <p:spPr bwMode="auto">
            <a:xfrm>
              <a:off x="11076" y="-876"/>
              <a:ext cx="79" cy="1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45000"/>
                </a:lnSpc>
                <a:spcBef>
                  <a:spcPct val="0"/>
                </a:spcBef>
                <a:spcAft>
                  <a:spcPts val="1000"/>
                </a:spcAft>
                <a:buClrTx/>
                <a:buSzTx/>
                <a:buFontTx/>
                <a:buNone/>
                <a:tabLst/>
              </a:pPr>
              <a:r>
                <a:rPr kumimoji="0" lang="en-US" sz="500" b="0"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7" name="Text Box 83"/>
            <p:cNvSpPr txBox="1">
              <a:spLocks noChangeArrowheads="1"/>
            </p:cNvSpPr>
            <p:nvPr/>
          </p:nvSpPr>
          <p:spPr bwMode="auto">
            <a:xfrm>
              <a:off x="7420" y="-347"/>
              <a:ext cx="385" cy="1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3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Cyt </a:t>
              </a:r>
              <a:r>
                <a:rPr kumimoji="0" lang="en-US" sz="800" b="0" i="1" u="none" strike="noStrike" cap="none" normalizeH="0" baseline="0" smtClean="0">
                  <a:ln>
                    <a:noFill/>
                  </a:ln>
                  <a:solidFill>
                    <a:schemeClr val="tx1"/>
                  </a:solidFill>
                  <a:effectLst/>
                  <a:latin typeface="Arial" pitchFamily="34" charset="0"/>
                  <a:ea typeface="Arial" pitchFamily="34" charset="0"/>
                  <a:cs typeface="Shruti"/>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 name="Text Box 84"/>
            <p:cNvSpPr txBox="1">
              <a:spLocks noChangeArrowheads="1"/>
            </p:cNvSpPr>
            <p:nvPr/>
          </p:nvSpPr>
          <p:spPr bwMode="auto">
            <a:xfrm>
              <a:off x="6226" y="-71"/>
              <a:ext cx="165" cy="1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163"/>
                </a:spcBef>
                <a:spcAft>
                  <a:spcPts val="1000"/>
                </a:spcAft>
                <a:buClrTx/>
                <a:buSzTx/>
                <a:buFontTx/>
                <a:buNone/>
                <a:tabLst/>
              </a:pPr>
              <a:r>
                <a:rPr kumimoji="0" lang="en-US" sz="800" b="0" i="0" u="none" strike="noStrike" cap="none" normalizeH="0" baseline="-25000" smtClean="0">
                  <a:ln>
                    <a:noFill/>
                  </a:ln>
                  <a:solidFill>
                    <a:schemeClr val="tx1"/>
                  </a:solidFill>
                  <a:effectLst/>
                  <a:latin typeface="Arial" pitchFamily="34" charset="0"/>
                  <a:ea typeface="Arial" pitchFamily="34" charset="0"/>
                  <a:cs typeface="Shruti"/>
                </a:rPr>
                <a:t>e</a:t>
              </a:r>
              <a:r>
                <a:rPr kumimoji="0" lang="en-US" sz="500" b="0"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9" name="Text Box 85"/>
            <p:cNvSpPr txBox="1">
              <a:spLocks noChangeArrowheads="1"/>
            </p:cNvSpPr>
            <p:nvPr/>
          </p:nvSpPr>
          <p:spPr bwMode="auto">
            <a:xfrm>
              <a:off x="7987" y="-20"/>
              <a:ext cx="165" cy="1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163"/>
                </a:spcBef>
                <a:spcAft>
                  <a:spcPts val="1000"/>
                </a:spcAft>
                <a:buClrTx/>
                <a:buSzTx/>
                <a:buFontTx/>
                <a:buNone/>
                <a:tabLst/>
              </a:pPr>
              <a:r>
                <a:rPr kumimoji="0" lang="en-US" sz="800" b="0" i="0" u="none" strike="noStrike" cap="none" normalizeH="0" baseline="-25000" smtClean="0">
                  <a:ln>
                    <a:noFill/>
                  </a:ln>
                  <a:solidFill>
                    <a:schemeClr val="tx1"/>
                  </a:solidFill>
                  <a:effectLst/>
                  <a:latin typeface="Arial" pitchFamily="34" charset="0"/>
                  <a:ea typeface="Arial" pitchFamily="34" charset="0"/>
                  <a:cs typeface="Shruti"/>
                </a:rPr>
                <a:t>e</a:t>
              </a:r>
              <a:r>
                <a:rPr kumimoji="0" lang="en-US" sz="500" b="0"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0" name="Text Box 86"/>
            <p:cNvSpPr txBox="1">
              <a:spLocks noChangeArrowheads="1"/>
            </p:cNvSpPr>
            <p:nvPr/>
          </p:nvSpPr>
          <p:spPr bwMode="auto">
            <a:xfrm>
              <a:off x="5411" y="260"/>
              <a:ext cx="1691" cy="2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50"/>
                </a:spcBef>
                <a:spcAft>
                  <a:spcPts val="1000"/>
                </a:spcAft>
                <a:buClrTx/>
                <a:buSzTx/>
                <a:buFontTx/>
                <a:buNone/>
                <a:tabLst/>
              </a:pPr>
              <a:r>
                <a:rPr kumimoji="0" lang="en-US" sz="800" b="0" i="0" u="none" strike="noStrike" cap="none" normalizeH="0" baseline="-25000" smtClean="0">
                  <a:ln>
                    <a:noFill/>
                  </a:ln>
                  <a:solidFill>
                    <a:schemeClr val="tx1"/>
                  </a:solidFill>
                  <a:effectLst/>
                  <a:latin typeface="Arial" pitchFamily="34" charset="0"/>
                  <a:ea typeface="Arial" pitchFamily="34" charset="0"/>
                  <a:cs typeface="Shruti"/>
                </a:rPr>
                <a:t>Q	e</a:t>
              </a:r>
              <a:r>
                <a:rPr kumimoji="0" lang="en-US" sz="500" b="0"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1" name="Text Box 87"/>
            <p:cNvSpPr txBox="1">
              <a:spLocks noChangeArrowheads="1"/>
            </p:cNvSpPr>
            <p:nvPr/>
          </p:nvSpPr>
          <p:spPr bwMode="auto">
            <a:xfrm>
              <a:off x="8902" y="462"/>
              <a:ext cx="165" cy="1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163"/>
                </a:spcBef>
                <a:spcAft>
                  <a:spcPts val="1000"/>
                </a:spcAft>
                <a:buClrTx/>
                <a:buSzTx/>
                <a:buFontTx/>
                <a:buNone/>
                <a:tabLst/>
              </a:pPr>
              <a:r>
                <a:rPr kumimoji="0" lang="en-US" sz="800" b="0" i="0" u="none" strike="noStrike" cap="none" normalizeH="0" baseline="-25000" smtClean="0">
                  <a:ln>
                    <a:noFill/>
                  </a:ln>
                  <a:solidFill>
                    <a:schemeClr val="tx1"/>
                  </a:solidFill>
                  <a:effectLst/>
                  <a:latin typeface="Arial" pitchFamily="34" charset="0"/>
                  <a:ea typeface="Arial" pitchFamily="34" charset="0"/>
                  <a:cs typeface="Shruti"/>
                </a:rPr>
                <a:t>e</a:t>
              </a:r>
              <a:r>
                <a:rPr kumimoji="0" lang="en-US" sz="500" b="0"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2" name="Text Box 88"/>
            <p:cNvSpPr txBox="1">
              <a:spLocks noChangeArrowheads="1"/>
            </p:cNvSpPr>
            <p:nvPr/>
          </p:nvSpPr>
          <p:spPr bwMode="auto">
            <a:xfrm>
              <a:off x="4283" y="631"/>
              <a:ext cx="165" cy="1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163"/>
                </a:spcBef>
                <a:spcAft>
                  <a:spcPts val="1000"/>
                </a:spcAft>
                <a:buClrTx/>
                <a:buSzTx/>
                <a:buFontTx/>
                <a:buNone/>
                <a:tabLst/>
              </a:pPr>
              <a:r>
                <a:rPr kumimoji="0" lang="en-US" sz="800" b="0" i="0" u="none" strike="noStrike" cap="none" normalizeH="0" baseline="-25000" smtClean="0">
                  <a:ln>
                    <a:noFill/>
                  </a:ln>
                  <a:solidFill>
                    <a:schemeClr val="tx1"/>
                  </a:solidFill>
                  <a:effectLst/>
                  <a:latin typeface="Arial" pitchFamily="34" charset="0"/>
                  <a:ea typeface="Arial" pitchFamily="34" charset="0"/>
                  <a:cs typeface="Shruti"/>
                </a:rPr>
                <a:t>e</a:t>
              </a:r>
              <a:r>
                <a:rPr kumimoji="0" lang="en-US" sz="500" b="0"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3" name="Text Box 89"/>
            <p:cNvSpPr txBox="1">
              <a:spLocks noChangeArrowheads="1"/>
            </p:cNvSpPr>
            <p:nvPr/>
          </p:nvSpPr>
          <p:spPr bwMode="auto">
            <a:xfrm>
              <a:off x="2022" y="1126"/>
              <a:ext cx="974" cy="3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3175"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Mitochondrial matrix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4" name="Text Box 90"/>
            <p:cNvSpPr txBox="1">
              <a:spLocks noChangeArrowheads="1"/>
            </p:cNvSpPr>
            <p:nvPr/>
          </p:nvSpPr>
          <p:spPr bwMode="auto">
            <a:xfrm>
              <a:off x="3595" y="913"/>
              <a:ext cx="154" cy="2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5" name="Text Box 91"/>
            <p:cNvSpPr txBox="1">
              <a:spLocks noChangeArrowheads="1"/>
            </p:cNvSpPr>
            <p:nvPr/>
          </p:nvSpPr>
          <p:spPr bwMode="auto">
            <a:xfrm>
              <a:off x="5088" y="913"/>
              <a:ext cx="154" cy="2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6" name="Text Box 92"/>
            <p:cNvSpPr txBox="1">
              <a:spLocks noChangeArrowheads="1"/>
            </p:cNvSpPr>
            <p:nvPr/>
          </p:nvSpPr>
          <p:spPr bwMode="auto">
            <a:xfrm>
              <a:off x="5648" y="913"/>
              <a:ext cx="154" cy="2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7" name="Text Box 93"/>
            <p:cNvSpPr txBox="1">
              <a:spLocks noChangeArrowheads="1"/>
            </p:cNvSpPr>
            <p:nvPr/>
          </p:nvSpPr>
          <p:spPr bwMode="auto">
            <a:xfrm>
              <a:off x="6995" y="966"/>
              <a:ext cx="154" cy="2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8" name="Text Box 94"/>
            <p:cNvSpPr txBox="1">
              <a:spLocks noChangeArrowheads="1"/>
            </p:cNvSpPr>
            <p:nvPr/>
          </p:nvSpPr>
          <p:spPr bwMode="auto">
            <a:xfrm>
              <a:off x="7342" y="966"/>
              <a:ext cx="934" cy="7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165100" lvl="0" indent="0" algn="ctr" defTabSz="914400" rtl="0" eaLnBrk="1" fontAlgn="base" latinLnBrk="0" hangingPunct="1">
                <a:lnSpc>
                  <a:spcPct val="100000"/>
                </a:lnSpc>
                <a:spcBef>
                  <a:spcPts val="25"/>
                </a:spcBef>
                <a:spcAft>
                  <a:spcPts val="10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Arial" pitchFamily="34" charset="0"/>
                  <a:cs typeface="Shruti"/>
                </a:rPr>
                <a:t>–</a:t>
              </a:r>
            </a:p>
            <a:p>
              <a:pPr marL="457200" marR="65088" lvl="1" indent="0" algn="ctr" defTabSz="914400" rtl="0" eaLnBrk="1" fontAlgn="base" latinLnBrk="0" hangingPunct="1">
                <a:lnSpc>
                  <a:spcPct val="100000"/>
                </a:lnSpc>
                <a:spcBef>
                  <a:spcPts val="938"/>
                </a:spcBef>
                <a:spcAft>
                  <a:spcPts val="100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2H</a:t>
              </a:r>
              <a:r>
                <a:rPr kumimoji="0" lang="en-US" sz="600" b="0" i="0" u="none" strike="noStrike" cap="none" normalizeH="0" baseline="30000" smtClean="0">
                  <a:ln>
                    <a:noFill/>
                  </a:ln>
                  <a:solidFill>
                    <a:schemeClr val="tx1"/>
                  </a:solidFill>
                  <a:effectLst/>
                  <a:latin typeface="Arial" pitchFamily="34" charset="0"/>
                  <a:ea typeface="Arial" pitchFamily="34" charset="0"/>
                  <a:cs typeface="Shruti"/>
                </a:rPr>
                <a:t>+ </a:t>
              </a: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 </a:t>
              </a:r>
              <a:r>
                <a:rPr kumimoji="0" lang="en-US" sz="500" b="0" i="0" u="none" strike="noStrike" cap="none" normalizeH="0" baseline="30000" smtClean="0">
                  <a:ln>
                    <a:noFill/>
                  </a:ln>
                  <a:solidFill>
                    <a:schemeClr val="tx1"/>
                  </a:solidFill>
                  <a:effectLst/>
                  <a:latin typeface="Arial" pitchFamily="34" charset="0"/>
                  <a:ea typeface="Arial" pitchFamily="34" charset="0"/>
                  <a:cs typeface="Shruti"/>
                </a:rPr>
                <a:t>1</a:t>
              </a: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a:t>
              </a:r>
              <a:r>
                <a:rPr kumimoji="0" lang="en-US" sz="800" b="0" i="0" u="none" strike="noStrike" cap="none" normalizeH="0" baseline="-25000" smtClean="0">
                  <a:ln>
                    <a:noFill/>
                  </a:ln>
                  <a:solidFill>
                    <a:schemeClr val="tx1"/>
                  </a:solidFill>
                  <a:effectLst/>
                  <a:latin typeface="Arial" pitchFamily="34" charset="0"/>
                  <a:ea typeface="Arial" pitchFamily="34" charset="0"/>
                  <a:cs typeface="Shruti"/>
                </a:rPr>
                <a:t>2</a:t>
              </a: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 O</a:t>
              </a:r>
              <a:r>
                <a:rPr kumimoji="0" lang="en-US" sz="500" b="0" i="0" u="none" strike="noStrike" cap="none" normalizeH="0" baseline="-25000" smtClean="0">
                  <a:ln>
                    <a:noFill/>
                  </a:ln>
                  <a:solidFill>
                    <a:schemeClr val="tx1"/>
                  </a:solidFill>
                  <a:effectLst/>
                  <a:latin typeface="Arial" pitchFamily="34" charset="0"/>
                  <a:ea typeface="Arial" pitchFamily="34" charset="0"/>
                  <a:cs typeface="Shruti"/>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9" name="Text Box 95"/>
            <p:cNvSpPr txBox="1">
              <a:spLocks noChangeArrowheads="1"/>
            </p:cNvSpPr>
            <p:nvPr/>
          </p:nvSpPr>
          <p:spPr bwMode="auto">
            <a:xfrm>
              <a:off x="9528" y="966"/>
              <a:ext cx="154" cy="2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0" name="Text Box 96"/>
            <p:cNvSpPr txBox="1">
              <a:spLocks noChangeArrowheads="1"/>
            </p:cNvSpPr>
            <p:nvPr/>
          </p:nvSpPr>
          <p:spPr bwMode="auto">
            <a:xfrm>
              <a:off x="11078" y="1152"/>
              <a:ext cx="109" cy="1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13"/>
                </a:spcBef>
                <a:spcAft>
                  <a:spcPts val="1000"/>
                </a:spcAft>
                <a:buClrTx/>
                <a:buSzTx/>
                <a:buFontTx/>
                <a:buNone/>
                <a:tabLst/>
              </a:pPr>
              <a:r>
                <a:rPr kumimoji="0" lang="en-US" sz="800" b="1" i="0" u="none" strike="noStrike" cap="none" normalizeH="0" baseline="0" smtClean="0">
                  <a:ln>
                    <a:noFill/>
                  </a:ln>
                  <a:solidFill>
                    <a:srgbClr val="FFFFFF"/>
                  </a:solidFill>
                  <a:effectLst/>
                  <a:latin typeface="Arial" pitchFamily="34" charset="0"/>
                  <a:ea typeface="Arial" pitchFamily="34" charset="0"/>
                  <a:cs typeface="Shruti"/>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1" name="Text Box 97"/>
            <p:cNvSpPr txBox="1">
              <a:spLocks noChangeArrowheads="1"/>
            </p:cNvSpPr>
            <p:nvPr/>
          </p:nvSpPr>
          <p:spPr bwMode="auto">
            <a:xfrm>
              <a:off x="11328" y="966"/>
              <a:ext cx="154" cy="2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2" name="Text Box 98"/>
            <p:cNvSpPr txBox="1">
              <a:spLocks noChangeArrowheads="1"/>
            </p:cNvSpPr>
            <p:nvPr/>
          </p:nvSpPr>
          <p:spPr bwMode="auto">
            <a:xfrm>
              <a:off x="3434" y="1490"/>
              <a:ext cx="1492" cy="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NADH </a:t>
              </a:r>
              <a:r>
                <a:rPr kumimoji="0" lang="en-US" sz="800" b="0" i="0" u="none" strike="noStrike" cap="none" normalizeH="0" baseline="30000" smtClean="0">
                  <a:ln>
                    <a:noFill/>
                  </a:ln>
                  <a:solidFill>
                    <a:schemeClr val="tx1"/>
                  </a:solidFill>
                  <a:effectLst/>
                  <a:latin typeface="Arial" pitchFamily="34" charset="0"/>
                  <a:ea typeface="Arial" pitchFamily="34" charset="0"/>
                  <a:cs typeface="Shruti"/>
                </a:rPr>
                <a:t>+ H+	</a:t>
              </a: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NAD</a:t>
              </a:r>
              <a:r>
                <a:rPr kumimoji="0" lang="en-US" sz="800" b="0" i="0" u="none" strike="noStrike" cap="none" normalizeH="0" baseline="3000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3" name="Text Box 99"/>
            <p:cNvSpPr txBox="1">
              <a:spLocks noChangeArrowheads="1"/>
            </p:cNvSpPr>
            <p:nvPr/>
          </p:nvSpPr>
          <p:spPr bwMode="auto">
            <a:xfrm>
              <a:off x="6170" y="1607"/>
              <a:ext cx="194" cy="1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163"/>
                </a:spcBef>
                <a:spcAft>
                  <a:spcPts val="1000"/>
                </a:spcAft>
                <a:buClrTx/>
                <a:buSzTx/>
                <a:buFontTx/>
                <a:buNone/>
                <a:tabLst/>
              </a:pPr>
              <a:r>
                <a:rPr kumimoji="0" lang="en-US" sz="800" b="0" i="0" u="none" strike="noStrike" cap="none" normalizeH="0" baseline="-25000" smtClean="0">
                  <a:ln>
                    <a:noFill/>
                  </a:ln>
                  <a:solidFill>
                    <a:schemeClr val="tx1"/>
                  </a:solidFill>
                  <a:effectLst/>
                  <a:latin typeface="Arial" pitchFamily="34" charset="0"/>
                  <a:ea typeface="Arial" pitchFamily="34" charset="0"/>
                  <a:cs typeface="Shruti"/>
                </a:rPr>
                <a:t>H</a:t>
              </a:r>
              <a:r>
                <a:rPr kumimoji="0" lang="en-US" sz="500" b="0" i="0" u="none" strike="noStrike" cap="none" normalizeH="0" baseline="0" smtClean="0">
                  <a:ln>
                    <a:noFill/>
                  </a:ln>
                  <a:solidFill>
                    <a:schemeClr val="tx1"/>
                  </a:solidFill>
                  <a:effectLst/>
                  <a:latin typeface="Arial" pitchFamily="34" charset="0"/>
                  <a:ea typeface="Arial" pitchFamily="34" charset="0"/>
                  <a:cs typeface="Shruti"/>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4" name="Text Box 100"/>
            <p:cNvSpPr txBox="1">
              <a:spLocks noChangeArrowheads="1"/>
            </p:cNvSpPr>
            <p:nvPr/>
          </p:nvSpPr>
          <p:spPr bwMode="auto">
            <a:xfrm>
              <a:off x="10738" y="1619"/>
              <a:ext cx="672" cy="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ADP + 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5" name="Text Box 101"/>
            <p:cNvSpPr txBox="1">
              <a:spLocks noChangeArrowheads="1"/>
            </p:cNvSpPr>
            <p:nvPr/>
          </p:nvSpPr>
          <p:spPr bwMode="auto">
            <a:xfrm>
              <a:off x="8826" y="1970"/>
              <a:ext cx="316" cy="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84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H</a:t>
              </a:r>
              <a:r>
                <a:rPr kumimoji="0" lang="en-US" sz="500" b="0" i="0" u="none" strike="noStrike" cap="none" normalizeH="0" baseline="-25000" smtClean="0">
                  <a:ln>
                    <a:noFill/>
                  </a:ln>
                  <a:solidFill>
                    <a:schemeClr val="tx1"/>
                  </a:solidFill>
                  <a:effectLst/>
                  <a:latin typeface="Arial" pitchFamily="34" charset="0"/>
                  <a:ea typeface="Arial" pitchFamily="34" charset="0"/>
                  <a:cs typeface="Shruti"/>
                </a:rPr>
                <a:t>2</a:t>
              </a: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 name="Text Box 102"/>
            <p:cNvSpPr txBox="1">
              <a:spLocks noChangeArrowheads="1"/>
            </p:cNvSpPr>
            <p:nvPr/>
          </p:nvSpPr>
          <p:spPr bwMode="auto">
            <a:xfrm>
              <a:off x="9612" y="2066"/>
              <a:ext cx="1016" cy="1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3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ATP synthase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7" name="Text Box 103"/>
            <p:cNvSpPr txBox="1">
              <a:spLocks noChangeArrowheads="1"/>
            </p:cNvSpPr>
            <p:nvPr/>
          </p:nvSpPr>
          <p:spPr bwMode="auto">
            <a:xfrm>
              <a:off x="11013" y="1980"/>
              <a:ext cx="332" cy="1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3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Arial" pitchFamily="34" charset="0"/>
                  <a:cs typeface="Shruti"/>
                </a:rPr>
                <a:t>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8" name="Text Box 104"/>
            <p:cNvSpPr txBox="1">
              <a:spLocks noChangeArrowheads="1"/>
            </p:cNvSpPr>
            <p:nvPr/>
          </p:nvSpPr>
          <p:spPr bwMode="auto">
            <a:xfrm>
              <a:off x="3180" y="2342"/>
              <a:ext cx="109" cy="1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13"/>
                </a:spcBef>
                <a:spcAft>
                  <a:spcPts val="1000"/>
                </a:spcAft>
                <a:buClrTx/>
                <a:buSzTx/>
                <a:buFontTx/>
                <a:buNone/>
                <a:tabLst/>
              </a:pPr>
              <a:r>
                <a:rPr kumimoji="0" lang="en-US" sz="800" b="1" i="0" u="none" strike="noStrike" cap="none" normalizeH="0" baseline="0" smtClean="0">
                  <a:ln>
                    <a:noFill/>
                  </a:ln>
                  <a:solidFill>
                    <a:srgbClr val="FFFFFF"/>
                  </a:solidFill>
                  <a:effectLst/>
                  <a:latin typeface="Arial" pitchFamily="34" charset="0"/>
                  <a:ea typeface="Arial" pitchFamily="34" charset="0"/>
                  <a:cs typeface="Shruti"/>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9" name="Text Box 105"/>
            <p:cNvSpPr txBox="1">
              <a:spLocks noChangeArrowheads="1"/>
            </p:cNvSpPr>
            <p:nvPr/>
          </p:nvSpPr>
          <p:spPr bwMode="auto">
            <a:xfrm>
              <a:off x="3355" y="2517"/>
              <a:ext cx="1640" cy="5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8575" lvl="0" indent="0" algn="just"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Arial" pitchFamily="34" charset="0"/>
                  <a:ea typeface="Arial" pitchFamily="34" charset="0"/>
                  <a:cs typeface="Shruti"/>
                </a:rPr>
                <a:t>NADH </a:t>
              </a:r>
              <a:r>
                <a:rPr kumimoji="0" lang="en-US" sz="800" b="1" i="0" u="none" strike="noStrike" cap="none" normalizeH="0" baseline="0" dirty="0" err="1" smtClean="0">
                  <a:ln>
                    <a:noFill/>
                  </a:ln>
                  <a:solidFill>
                    <a:schemeClr val="tx1"/>
                  </a:solidFill>
                  <a:effectLst/>
                  <a:latin typeface="Arial" pitchFamily="34" charset="0"/>
                  <a:ea typeface="Arial" pitchFamily="34" charset="0"/>
                  <a:cs typeface="Shruti"/>
                </a:rPr>
                <a:t>dehydrogenase</a:t>
              </a:r>
              <a:r>
                <a:rPr kumimoji="0" lang="en-US" sz="800" b="1" i="0" u="none" strike="noStrike" cap="none" normalizeH="0" baseline="0" dirty="0" smtClean="0">
                  <a:ln>
                    <a:noFill/>
                  </a:ln>
                  <a:solidFill>
                    <a:schemeClr val="tx1"/>
                  </a:solidFill>
                  <a:effectLst/>
                  <a:latin typeface="Arial" pitchFamily="34" charset="0"/>
                  <a:ea typeface="Arial" pitchFamily="34" charset="0"/>
                  <a:cs typeface="Shruti"/>
                </a:rPr>
                <a:t> complex: FMN and five Fe-S centers</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130" name="Text Box 106"/>
            <p:cNvSpPr txBox="1">
              <a:spLocks noChangeArrowheads="1"/>
            </p:cNvSpPr>
            <p:nvPr/>
          </p:nvSpPr>
          <p:spPr bwMode="auto">
            <a:xfrm>
              <a:off x="7632" y="2331"/>
              <a:ext cx="1997" cy="813"/>
            </a:xfrm>
            <a:prstGeom prst="rect">
              <a:avLst/>
            </a:prstGeom>
            <a:noFill/>
            <a:ln w="6350">
              <a:solidFill>
                <a:srgbClr val="DA2128"/>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35000"/>
                </a:lnSpc>
                <a:spcBef>
                  <a:spcPct val="0"/>
                </a:spcBef>
                <a:spcAft>
                  <a:spcPts val="1000"/>
                </a:spcAft>
                <a:buClrTx/>
                <a:buSzTx/>
                <a:buFontTx/>
                <a:buNone/>
                <a:tabLst/>
              </a:pPr>
              <a:r>
                <a:rPr kumimoji="0" lang="en-US" sz="800" i="0" u="none" strike="noStrike" cap="none" normalizeH="0" baseline="0" dirty="0" smtClean="0">
                  <a:ln>
                    <a:noFill/>
                  </a:ln>
                  <a:solidFill>
                    <a:srgbClr val="FFFFFF"/>
                  </a:solidFill>
                  <a:effectLst/>
                  <a:latin typeface="Arial" pitchFamily="34" charset="0"/>
                  <a:ea typeface="Arial" pitchFamily="34" charset="0"/>
                  <a:cs typeface="Shruti"/>
                </a:rPr>
                <a:t>3</a:t>
              </a:r>
              <a:endParaRPr kumimoji="0" lang="en-US" sz="800" i="0" u="none" strike="noStrike" cap="none" normalizeH="0" baseline="0" dirty="0" smtClean="0">
                <a:ln>
                  <a:noFill/>
                </a:ln>
                <a:solidFill>
                  <a:schemeClr val="tx1"/>
                </a:solidFill>
                <a:effectLst/>
                <a:latin typeface="Arial" pitchFamily="34" charset="0"/>
                <a:ea typeface="Arial" pitchFamily="34" charset="0"/>
                <a:cs typeface="Shruti"/>
              </a:endParaRPr>
            </a:p>
            <a:p>
              <a:pPr marL="914400" marR="0" lvl="2" indent="0" algn="l" defTabSz="914400" rtl="0" eaLnBrk="1" fontAlgn="base" latinLnBrk="0" hangingPunct="1">
                <a:lnSpc>
                  <a:spcPct val="100000"/>
                </a:lnSpc>
                <a:spcBef>
                  <a:spcPts val="63"/>
                </a:spcBef>
                <a:spcAft>
                  <a:spcPts val="1000"/>
                </a:spcAft>
                <a:buClrTx/>
                <a:buSzTx/>
                <a:buFontTx/>
                <a:buNone/>
                <a:tabLst/>
              </a:pPr>
              <a:r>
                <a:rPr kumimoji="0" lang="en-US" sz="800" b="1" i="0" u="none" strike="noStrike" cap="none" normalizeH="0" baseline="0" dirty="0" err="1" smtClean="0">
                  <a:ln>
                    <a:noFill/>
                  </a:ln>
                  <a:solidFill>
                    <a:schemeClr val="tx1"/>
                  </a:solidFill>
                  <a:effectLst/>
                  <a:latin typeface="Arial" pitchFamily="34" charset="0"/>
                  <a:ea typeface="Arial" pitchFamily="34" charset="0"/>
                  <a:cs typeface="Shruti"/>
                </a:rPr>
                <a:t>Cytochrome</a:t>
              </a:r>
              <a:r>
                <a:rPr kumimoji="0" lang="en-US" sz="800" b="1" i="0" u="none" strike="noStrike" cap="none" normalizeH="0" baseline="0" dirty="0" smtClean="0">
                  <a:ln>
                    <a:noFill/>
                  </a:ln>
                  <a:solidFill>
                    <a:schemeClr val="tx1"/>
                  </a:solidFill>
                  <a:effectLst/>
                  <a:latin typeface="Arial" pitchFamily="34" charset="0"/>
                  <a:ea typeface="Arial" pitchFamily="34" charset="0"/>
                  <a:cs typeface="Shruti"/>
                </a:rPr>
                <a:t> </a:t>
              </a:r>
              <a:r>
                <a:rPr kumimoji="0" lang="en-US" sz="800" b="1" i="0" u="none" strike="noStrike" cap="none" normalizeH="0" baseline="0" dirty="0" err="1" smtClean="0">
                  <a:ln>
                    <a:noFill/>
                  </a:ln>
                  <a:solidFill>
                    <a:schemeClr val="tx1"/>
                  </a:solidFill>
                  <a:effectLst/>
                  <a:latin typeface="Arial" pitchFamily="34" charset="0"/>
                  <a:ea typeface="Arial" pitchFamily="34" charset="0"/>
                  <a:cs typeface="Shruti"/>
                </a:rPr>
                <a:t>oxidase</a:t>
              </a:r>
              <a:r>
                <a:rPr kumimoji="0" lang="en-US" sz="800" b="1" i="0" u="none" strike="noStrike" cap="none" normalizeH="0" baseline="0" dirty="0" smtClean="0">
                  <a:ln>
                    <a:noFill/>
                  </a:ln>
                  <a:solidFill>
                    <a:schemeClr val="tx1"/>
                  </a:solidFill>
                  <a:effectLst/>
                  <a:latin typeface="Arial" pitchFamily="34" charset="0"/>
                  <a:ea typeface="Arial" pitchFamily="34" charset="0"/>
                  <a:cs typeface="Shruti"/>
                </a:rPr>
                <a:t> complex: </a:t>
              </a:r>
              <a:r>
                <a:rPr kumimoji="0" lang="en-US" sz="800" b="1" i="0" u="none" strike="noStrike" cap="none" normalizeH="0" baseline="0" dirty="0" err="1" smtClean="0">
                  <a:ln>
                    <a:noFill/>
                  </a:ln>
                  <a:solidFill>
                    <a:schemeClr val="tx1"/>
                  </a:solidFill>
                  <a:effectLst/>
                  <a:latin typeface="Arial" pitchFamily="34" charset="0"/>
                  <a:ea typeface="Arial" pitchFamily="34" charset="0"/>
                  <a:cs typeface="Shruti"/>
                </a:rPr>
                <a:t>cyt</a:t>
              </a:r>
              <a:r>
                <a:rPr kumimoji="0" lang="en-US" sz="800" b="1" i="0" u="none" strike="noStrike" cap="none" normalizeH="0" baseline="0" dirty="0" smtClean="0">
                  <a:ln>
                    <a:noFill/>
                  </a:ln>
                  <a:solidFill>
                    <a:schemeClr val="tx1"/>
                  </a:solidFill>
                  <a:effectLst/>
                  <a:latin typeface="Arial" pitchFamily="34" charset="0"/>
                  <a:ea typeface="Arial" pitchFamily="34" charset="0"/>
                  <a:cs typeface="Shruti"/>
                </a:rPr>
                <a:t> </a:t>
              </a:r>
              <a:r>
                <a:rPr kumimoji="0" lang="en-US" sz="800" b="1" i="1" u="none" strike="noStrike" cap="none" normalizeH="0" baseline="0" dirty="0" smtClean="0">
                  <a:ln>
                    <a:noFill/>
                  </a:ln>
                  <a:solidFill>
                    <a:schemeClr val="tx1"/>
                  </a:solidFill>
                  <a:effectLst/>
                  <a:latin typeface="Arial" pitchFamily="34" charset="0"/>
                  <a:ea typeface="Arial" pitchFamily="34" charset="0"/>
                  <a:cs typeface="Shruti"/>
                </a:rPr>
                <a:t>a, </a:t>
              </a:r>
              <a:r>
                <a:rPr kumimoji="0" lang="en-US" sz="800" b="1" i="0" u="none" strike="noStrike" cap="none" normalizeH="0" baseline="0" dirty="0" err="1" smtClean="0">
                  <a:ln>
                    <a:noFill/>
                  </a:ln>
                  <a:solidFill>
                    <a:schemeClr val="tx1"/>
                  </a:solidFill>
                  <a:effectLst/>
                  <a:latin typeface="Arial" pitchFamily="34" charset="0"/>
                  <a:ea typeface="Arial" pitchFamily="34" charset="0"/>
                  <a:cs typeface="Shruti"/>
                </a:rPr>
                <a:t>cyt</a:t>
              </a:r>
              <a:r>
                <a:rPr kumimoji="0" lang="en-US" sz="800" b="1" i="0" u="none" strike="noStrike" cap="none" normalizeH="0" baseline="0" dirty="0" smtClean="0">
                  <a:ln>
                    <a:noFill/>
                  </a:ln>
                  <a:solidFill>
                    <a:schemeClr val="tx1"/>
                  </a:solidFill>
                  <a:effectLst/>
                  <a:latin typeface="Arial" pitchFamily="34" charset="0"/>
                  <a:ea typeface="Arial" pitchFamily="34" charset="0"/>
                  <a:cs typeface="Shruti"/>
                </a:rPr>
                <a:t> </a:t>
              </a:r>
              <a:r>
                <a:rPr kumimoji="0" lang="en-US" sz="800" b="1" i="1" u="none" strike="noStrike" cap="none" normalizeH="0" baseline="0" dirty="0" smtClean="0">
                  <a:ln>
                    <a:noFill/>
                  </a:ln>
                  <a:solidFill>
                    <a:schemeClr val="tx1"/>
                  </a:solidFill>
                  <a:effectLst/>
                  <a:latin typeface="Arial" pitchFamily="34" charset="0"/>
                  <a:ea typeface="Arial" pitchFamily="34" charset="0"/>
                  <a:cs typeface="Shruti"/>
                </a:rPr>
                <a:t>a</a:t>
              </a:r>
              <a:r>
                <a:rPr kumimoji="0" lang="en-US" sz="500" b="1" i="0" u="none" strike="noStrike" cap="none" normalizeH="0" baseline="-25000" dirty="0" smtClean="0">
                  <a:ln>
                    <a:noFill/>
                  </a:ln>
                  <a:solidFill>
                    <a:schemeClr val="tx1"/>
                  </a:solidFill>
                  <a:effectLst/>
                  <a:latin typeface="Arial" pitchFamily="34" charset="0"/>
                  <a:ea typeface="Arial" pitchFamily="34" charset="0"/>
                  <a:cs typeface="Shruti"/>
                </a:rPr>
                <a:t>3</a:t>
              </a:r>
              <a:r>
                <a:rPr kumimoji="0" lang="en-US" sz="800" b="1" i="1" u="none" strike="noStrike" cap="none" normalizeH="0" baseline="0" dirty="0" smtClean="0">
                  <a:ln>
                    <a:noFill/>
                  </a:ln>
                  <a:solidFill>
                    <a:schemeClr val="tx1"/>
                  </a:solidFill>
                  <a:effectLst/>
                  <a:latin typeface="Arial" pitchFamily="34" charset="0"/>
                  <a:ea typeface="Arial" pitchFamily="34" charset="0"/>
                  <a:cs typeface="Shruti"/>
                </a:rPr>
                <a:t>, </a:t>
              </a:r>
              <a:r>
                <a:rPr kumimoji="0" lang="en-US" sz="800" b="1" i="0" u="none" strike="noStrike" cap="none" normalizeH="0" baseline="0" dirty="0" smtClean="0">
                  <a:ln>
                    <a:noFill/>
                  </a:ln>
                  <a:solidFill>
                    <a:schemeClr val="tx1"/>
                  </a:solidFill>
                  <a:effectLst/>
                  <a:latin typeface="Arial" pitchFamily="34" charset="0"/>
                  <a:ea typeface="Arial" pitchFamily="34" charset="0"/>
                  <a:cs typeface="Shruti"/>
                </a:rPr>
                <a:t>and two Cu</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131" name="Text Box 107"/>
            <p:cNvSpPr txBox="1">
              <a:spLocks noChangeArrowheads="1"/>
            </p:cNvSpPr>
            <p:nvPr/>
          </p:nvSpPr>
          <p:spPr bwMode="auto">
            <a:xfrm>
              <a:off x="5281" y="2331"/>
              <a:ext cx="2101" cy="813"/>
            </a:xfrm>
            <a:prstGeom prst="rect">
              <a:avLst/>
            </a:prstGeom>
            <a:noFill/>
            <a:ln w="6350">
              <a:solidFill>
                <a:srgbClr val="DA2128"/>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35000"/>
                </a:lnSpc>
                <a:spcBef>
                  <a:spcPct val="0"/>
                </a:spcBef>
                <a:spcAft>
                  <a:spcPts val="1000"/>
                </a:spcAft>
                <a:buClrTx/>
                <a:buSzTx/>
                <a:buFontTx/>
                <a:buNone/>
                <a:tabLst/>
              </a:pPr>
              <a:r>
                <a:rPr kumimoji="0" lang="en-US" sz="800" i="0" u="none" strike="noStrike" cap="none" normalizeH="0" baseline="0" dirty="0" smtClean="0">
                  <a:ln>
                    <a:noFill/>
                  </a:ln>
                  <a:solidFill>
                    <a:srgbClr val="FFFFFF"/>
                  </a:solidFill>
                  <a:effectLst/>
                  <a:latin typeface="Arial" pitchFamily="34" charset="0"/>
                  <a:ea typeface="Arial" pitchFamily="34" charset="0"/>
                  <a:cs typeface="Shruti"/>
                </a:rPr>
                <a:t>2</a:t>
              </a:r>
              <a:endParaRPr kumimoji="0" lang="en-US" sz="800" i="0" u="none" strike="noStrike" cap="none" normalizeH="0" baseline="0" dirty="0" smtClean="0">
                <a:ln>
                  <a:noFill/>
                </a:ln>
                <a:solidFill>
                  <a:schemeClr val="tx1"/>
                </a:solidFill>
                <a:effectLst/>
                <a:latin typeface="Arial" pitchFamily="34" charset="0"/>
                <a:ea typeface="Arial" pitchFamily="34" charset="0"/>
                <a:cs typeface="Shruti"/>
              </a:endParaRPr>
            </a:p>
            <a:p>
              <a:pPr marL="914400" marR="0" lvl="2" indent="0" algn="l" defTabSz="914400" rtl="0" eaLnBrk="1" fontAlgn="base" latinLnBrk="0" hangingPunct="1">
                <a:lnSpc>
                  <a:spcPct val="100000"/>
                </a:lnSpc>
                <a:spcBef>
                  <a:spcPts val="88"/>
                </a:spcBef>
                <a:spcAft>
                  <a:spcPts val="1000"/>
                </a:spcAft>
                <a:buClrTx/>
                <a:buSzTx/>
                <a:buFontTx/>
                <a:buNone/>
                <a:tabLst/>
              </a:pPr>
              <a:r>
                <a:rPr kumimoji="0" lang="en-US" sz="800" b="1" i="0" u="none" strike="noStrike" cap="none" normalizeH="0" baseline="0" dirty="0" err="1" smtClean="0">
                  <a:ln>
                    <a:noFill/>
                  </a:ln>
                  <a:solidFill>
                    <a:schemeClr val="tx1"/>
                  </a:solidFill>
                  <a:effectLst/>
                  <a:latin typeface="Arial" pitchFamily="34" charset="0"/>
                  <a:ea typeface="Arial" pitchFamily="34" charset="0"/>
                  <a:cs typeface="Shruti"/>
                </a:rPr>
                <a:t>Cytochrome</a:t>
              </a:r>
              <a:r>
                <a:rPr kumimoji="0" lang="en-US" sz="800" b="1" i="0" u="none" strike="noStrike" cap="none" normalizeH="0" baseline="0" dirty="0" smtClean="0">
                  <a:ln>
                    <a:noFill/>
                  </a:ln>
                  <a:solidFill>
                    <a:schemeClr val="tx1"/>
                  </a:solidFill>
                  <a:effectLst/>
                  <a:latin typeface="Arial" pitchFamily="34" charset="0"/>
                  <a:ea typeface="Arial" pitchFamily="34" charset="0"/>
                  <a:cs typeface="Shruti"/>
                </a:rPr>
                <a:t> </a:t>
              </a:r>
              <a:r>
                <a:rPr kumimoji="0" lang="en-US" sz="800" b="1" i="1" u="none" strike="noStrike" cap="none" normalizeH="0" baseline="0" dirty="0" smtClean="0">
                  <a:ln>
                    <a:noFill/>
                  </a:ln>
                  <a:solidFill>
                    <a:schemeClr val="tx1"/>
                  </a:solidFill>
                  <a:effectLst/>
                  <a:latin typeface="Arial" pitchFamily="34" charset="0"/>
                  <a:ea typeface="Arial" pitchFamily="34" charset="0"/>
                  <a:cs typeface="Shruti"/>
                </a:rPr>
                <a:t>b–c</a:t>
              </a:r>
              <a:r>
                <a:rPr kumimoji="0" lang="en-US" sz="500" b="1" i="0" u="none" strike="noStrike" cap="none" normalizeH="0" baseline="-25000" dirty="0" smtClean="0">
                  <a:ln>
                    <a:noFill/>
                  </a:ln>
                  <a:solidFill>
                    <a:schemeClr val="tx1"/>
                  </a:solidFill>
                  <a:effectLst/>
                  <a:latin typeface="Arial" pitchFamily="34" charset="0"/>
                  <a:ea typeface="Arial" pitchFamily="34" charset="0"/>
                  <a:cs typeface="Shruti"/>
                </a:rPr>
                <a:t>1 </a:t>
              </a:r>
              <a:r>
                <a:rPr kumimoji="0" lang="en-US" sz="800" b="1" i="0" u="none" strike="noStrike" cap="none" normalizeH="0" baseline="0" dirty="0" smtClean="0">
                  <a:ln>
                    <a:noFill/>
                  </a:ln>
                  <a:solidFill>
                    <a:schemeClr val="tx1"/>
                  </a:solidFill>
                  <a:effectLst/>
                  <a:latin typeface="Arial" pitchFamily="34" charset="0"/>
                  <a:ea typeface="Arial" pitchFamily="34" charset="0"/>
                  <a:cs typeface="Shruti"/>
                </a:rPr>
                <a:t>complex: </a:t>
              </a:r>
              <a:r>
                <a:rPr kumimoji="0" lang="en-US" sz="800" b="1" i="0" u="none" strike="noStrike" cap="none" normalizeH="0" baseline="0" dirty="0" err="1" smtClean="0">
                  <a:ln>
                    <a:noFill/>
                  </a:ln>
                  <a:solidFill>
                    <a:schemeClr val="tx1"/>
                  </a:solidFill>
                  <a:effectLst/>
                  <a:latin typeface="Arial" pitchFamily="34" charset="0"/>
                  <a:ea typeface="Arial" pitchFamily="34" charset="0"/>
                  <a:cs typeface="Shruti"/>
                </a:rPr>
                <a:t>cyt</a:t>
              </a:r>
              <a:r>
                <a:rPr kumimoji="0" lang="en-US" sz="800" b="1" i="0" u="none" strike="noStrike" cap="none" normalizeH="0" baseline="0" dirty="0" smtClean="0">
                  <a:ln>
                    <a:noFill/>
                  </a:ln>
                  <a:solidFill>
                    <a:schemeClr val="tx1"/>
                  </a:solidFill>
                  <a:effectLst/>
                  <a:latin typeface="Arial" pitchFamily="34" charset="0"/>
                  <a:ea typeface="Arial" pitchFamily="34" charset="0"/>
                  <a:cs typeface="Shruti"/>
                </a:rPr>
                <a:t> </a:t>
              </a:r>
              <a:r>
                <a:rPr kumimoji="0" lang="en-US" sz="800" b="1" i="1" u="none" strike="noStrike" cap="none" normalizeH="0" baseline="0" dirty="0" err="1" smtClean="0">
                  <a:ln>
                    <a:noFill/>
                  </a:ln>
                  <a:solidFill>
                    <a:schemeClr val="tx1"/>
                  </a:solidFill>
                  <a:effectLst/>
                  <a:latin typeface="Arial" pitchFamily="34" charset="0"/>
                  <a:ea typeface="Arial" pitchFamily="34" charset="0"/>
                  <a:cs typeface="Shruti"/>
                </a:rPr>
                <a:t>b</a:t>
              </a:r>
              <a:r>
                <a:rPr kumimoji="0" lang="en-US" sz="800" b="1" i="0" u="none" strike="noStrike" cap="none" normalizeH="0" baseline="0" dirty="0" err="1" smtClean="0">
                  <a:ln>
                    <a:noFill/>
                  </a:ln>
                  <a:solidFill>
                    <a:schemeClr val="tx1"/>
                  </a:solidFill>
                  <a:effectLst/>
                  <a:latin typeface="Arial" pitchFamily="34" charset="0"/>
                  <a:ea typeface="Arial" pitchFamily="34" charset="0"/>
                  <a:cs typeface="Shruti"/>
                </a:rPr>
                <a:t>,–cyt</a:t>
              </a:r>
              <a:r>
                <a:rPr kumimoji="0" lang="en-US" sz="800" b="1" i="0" u="none" strike="noStrike" cap="none" normalizeH="0" baseline="0" dirty="0" smtClean="0">
                  <a:ln>
                    <a:noFill/>
                  </a:ln>
                  <a:solidFill>
                    <a:schemeClr val="tx1"/>
                  </a:solidFill>
                  <a:effectLst/>
                  <a:latin typeface="Arial" pitchFamily="34" charset="0"/>
                  <a:ea typeface="Arial" pitchFamily="34" charset="0"/>
                  <a:cs typeface="Shruti"/>
                </a:rPr>
                <a:t> </a:t>
              </a:r>
              <a:r>
                <a:rPr kumimoji="0" lang="en-US" sz="800" b="1" i="1" u="none" strike="noStrike" cap="none" normalizeH="0" baseline="0" dirty="0" smtClean="0">
                  <a:ln>
                    <a:noFill/>
                  </a:ln>
                  <a:solidFill>
                    <a:schemeClr val="tx1"/>
                  </a:solidFill>
                  <a:effectLst/>
                  <a:latin typeface="Arial" pitchFamily="34" charset="0"/>
                  <a:ea typeface="Arial" pitchFamily="34" charset="0"/>
                  <a:cs typeface="Shruti"/>
                </a:rPr>
                <a:t>c</a:t>
              </a:r>
              <a:r>
                <a:rPr kumimoji="0" lang="en-US" sz="500" b="1" i="0" u="none" strike="noStrike" cap="none" normalizeH="0" baseline="-25000" dirty="0" smtClean="0">
                  <a:ln>
                    <a:noFill/>
                  </a:ln>
                  <a:solidFill>
                    <a:schemeClr val="tx1"/>
                  </a:solidFill>
                  <a:effectLst/>
                  <a:latin typeface="Arial" pitchFamily="34" charset="0"/>
                  <a:ea typeface="Arial" pitchFamily="34" charset="0"/>
                  <a:cs typeface="Shruti"/>
                </a:rPr>
                <a:t>1</a:t>
              </a:r>
              <a:r>
                <a:rPr kumimoji="0" lang="en-US" sz="800" b="1" i="0" u="none" strike="noStrike" cap="none" normalizeH="0" baseline="0" dirty="0" smtClean="0">
                  <a:ln>
                    <a:noFill/>
                  </a:ln>
                  <a:solidFill>
                    <a:schemeClr val="tx1"/>
                  </a:solidFill>
                  <a:effectLst/>
                  <a:latin typeface="Arial" pitchFamily="34" charset="0"/>
                  <a:ea typeface="Arial" pitchFamily="34" charset="0"/>
                  <a:cs typeface="Shruti"/>
                </a:rPr>
                <a:t>, and an Fe-S center</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3010" name="AutoShape 2" descr="RESPIRATION IN PLA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RESPIRATION IN PLA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4" name="AutoShape 6" descr="RESPIRATION IN PLA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6" name="Picture 8" descr="Explain ETS."/>
          <p:cNvPicPr>
            <a:picLocks noChangeAspect="1" noChangeArrowheads="1"/>
          </p:cNvPicPr>
          <p:nvPr/>
        </p:nvPicPr>
        <p:blipFill>
          <a:blip r:embed="rId2" cstate="print"/>
          <a:srcRect/>
          <a:stretch>
            <a:fillRect/>
          </a:stretch>
        </p:blipFill>
        <p:spPr bwMode="auto">
          <a:xfrm>
            <a:off x="2971800" y="209977"/>
            <a:ext cx="4419600" cy="655947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 ATP</a:t>
            </a:r>
            <a:endParaRPr lang="en-US" dirty="0"/>
          </a:p>
        </p:txBody>
      </p:sp>
      <p:sp>
        <p:nvSpPr>
          <p:cNvPr id="3" name="Content Placeholder 2"/>
          <p:cNvSpPr>
            <a:spLocks noGrp="1"/>
          </p:cNvSpPr>
          <p:nvPr>
            <p:ph idx="1"/>
          </p:nvPr>
        </p:nvSpPr>
        <p:spPr/>
        <p:txBody>
          <a:bodyPr/>
          <a:lstStyle/>
          <a:p>
            <a:endParaRPr lang="en-US"/>
          </a:p>
        </p:txBody>
      </p:sp>
      <p:sp>
        <p:nvSpPr>
          <p:cNvPr id="2052" name="Rectangle 4"/>
          <p:cNvSpPr>
            <a:spLocks noChangeArrowheads="1"/>
          </p:cNvSpPr>
          <p:nvPr/>
        </p:nvSpPr>
        <p:spPr bwMode="auto">
          <a:xfrm>
            <a:off x="0" y="0"/>
            <a:ext cx="10972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AutoShape 7" descr="Pre Medical exams, AIIMS AND NEET : ATP BALANCE SHEET OF AEROBIC RESPIRATION  | (Hindi) AIIMS And NEET : Respiration in Plants - Un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Pre Medical exams, AIIMS AND NEET : ATP BALANCE SHEET OF AEROBIC RESPIRATION  | (Hindi) AIIMS And NEET : Respiration in Plants - Un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Pre Medical exams, AIIMS AND NEET : ATP BALANCE SHEET OF AEROBIC RESPIRATION  | (Hindi) AIIMS And NEET : Respiration in Plants - Un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Cellular Respiration In Plants &amp; Animals: Process &amp; Diagram – StudiousGu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3" name="Picture 15" descr="Cellular Respiration In Plants &amp; Animals: Process &amp; Diagram – StudiousGuy"/>
          <p:cNvPicPr>
            <a:picLocks noChangeAspect="1" noChangeArrowheads="1"/>
          </p:cNvPicPr>
          <p:nvPr/>
        </p:nvPicPr>
        <p:blipFill>
          <a:blip r:embed="rId2" cstate="print"/>
          <a:srcRect/>
          <a:stretch>
            <a:fillRect/>
          </a:stretch>
        </p:blipFill>
        <p:spPr bwMode="auto">
          <a:xfrm>
            <a:off x="1447800" y="1797530"/>
            <a:ext cx="7772400" cy="387937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Glucose Anabolism</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Glucose Storage: </a:t>
            </a:r>
            <a:r>
              <a:rPr lang="en-US" dirty="0" err="1" smtClean="0"/>
              <a:t>Glycogenesis</a:t>
            </a:r>
            <a:r>
              <a:rPr lang="en-US" dirty="0" smtClean="0"/>
              <a:t>:</a:t>
            </a:r>
          </a:p>
          <a:p>
            <a:r>
              <a:rPr lang="en-US" dirty="0" smtClean="0"/>
              <a:t>If glucose is not needed immediately for ATP production, it com- bines with many other molecules of glucose to form </a:t>
            </a:r>
            <a:r>
              <a:rPr lang="en-US" b="1" dirty="0" smtClean="0"/>
              <a:t>glycogen</a:t>
            </a:r>
            <a:r>
              <a:rPr lang="en-US" dirty="0" smtClean="0"/>
              <a:t>, a polysaccharide that is the only stored form of carbohydrate in the body. The hormone insulin, from pancreatic beta cells, stimulates </a:t>
            </a:r>
            <a:r>
              <a:rPr lang="en-US" dirty="0" err="1" smtClean="0"/>
              <a:t>hepatocytes</a:t>
            </a:r>
            <a:r>
              <a:rPr lang="en-US" dirty="0" smtClean="0"/>
              <a:t> and skeletal muscle cells to carry out </a:t>
            </a:r>
            <a:r>
              <a:rPr lang="en-US" b="1" dirty="0" err="1" smtClean="0"/>
              <a:t>glycogenesis</a:t>
            </a:r>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Glucose Anabolism</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The body can store about 500 g (about 1.1 lb) of glycogen, roughly 75% in skeletal muscle fibers and the rest in liver cells. During </a:t>
            </a:r>
            <a:r>
              <a:rPr lang="en-US" dirty="0" err="1" smtClean="0"/>
              <a:t>glycogenesis</a:t>
            </a:r>
            <a:r>
              <a:rPr lang="en-US" dirty="0" smtClean="0"/>
              <a:t>, glucose is first </a:t>
            </a:r>
            <a:r>
              <a:rPr lang="en-US" dirty="0" err="1" smtClean="0"/>
              <a:t>phosphorylated</a:t>
            </a:r>
            <a:r>
              <a:rPr lang="en-US" dirty="0" smtClean="0"/>
              <a:t> to glucose 6-phos- </a:t>
            </a:r>
            <a:r>
              <a:rPr lang="en-US" dirty="0" err="1" smtClean="0"/>
              <a:t>phate</a:t>
            </a:r>
            <a:r>
              <a:rPr lang="en-US" dirty="0" smtClean="0"/>
              <a:t> by </a:t>
            </a:r>
            <a:r>
              <a:rPr lang="en-US" dirty="0" err="1" smtClean="0"/>
              <a:t>hexokinase</a:t>
            </a:r>
            <a:r>
              <a:rPr lang="en-US" dirty="0" smtClean="0"/>
              <a:t>. Glucose 6-phosphate is converted to </a:t>
            </a:r>
            <a:r>
              <a:rPr lang="en-US" dirty="0" err="1" smtClean="0"/>
              <a:t>glu</a:t>
            </a:r>
            <a:r>
              <a:rPr lang="en-US" dirty="0" smtClean="0"/>
              <a:t>- </a:t>
            </a:r>
            <a:r>
              <a:rPr lang="en-US" dirty="0" err="1" smtClean="0"/>
              <a:t>cose</a:t>
            </a:r>
            <a:r>
              <a:rPr lang="en-US" dirty="0" smtClean="0"/>
              <a:t> 1-phosphate, then to </a:t>
            </a:r>
            <a:r>
              <a:rPr lang="en-US" dirty="0" err="1" smtClean="0"/>
              <a:t>uridine</a:t>
            </a:r>
            <a:r>
              <a:rPr lang="en-US" dirty="0" smtClean="0"/>
              <a:t> </a:t>
            </a:r>
            <a:r>
              <a:rPr lang="en-US" dirty="0" err="1" smtClean="0"/>
              <a:t>diphosphate</a:t>
            </a:r>
            <a:r>
              <a:rPr lang="en-US" dirty="0" smtClean="0"/>
              <a:t> glucose, and finally to glycogen.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Glucose Release: </a:t>
            </a:r>
            <a:r>
              <a:rPr lang="en-US" b="1" i="1" dirty="0" err="1" smtClean="0"/>
              <a:t>Glycogenolysis</a:t>
            </a:r>
            <a:r>
              <a:rPr lang="en-US" b="1" i="1" dirty="0" smtClean="0"/>
              <a:t/>
            </a:r>
            <a:br>
              <a:rPr lang="en-US" b="1" i="1" dirty="0" smtClean="0"/>
            </a:br>
            <a:endParaRPr lang="en-US" dirty="0"/>
          </a:p>
        </p:txBody>
      </p:sp>
      <p:sp>
        <p:nvSpPr>
          <p:cNvPr id="3" name="Content Placeholder 2"/>
          <p:cNvSpPr>
            <a:spLocks noGrp="1"/>
          </p:cNvSpPr>
          <p:nvPr>
            <p:ph idx="1"/>
          </p:nvPr>
        </p:nvSpPr>
        <p:spPr/>
        <p:txBody>
          <a:bodyPr/>
          <a:lstStyle/>
          <a:p>
            <a:pPr>
              <a:buNone/>
            </a:pPr>
            <a:r>
              <a:rPr lang="en-US" b="1" i="1" dirty="0" smtClean="0"/>
              <a:t>Glucose Release: </a:t>
            </a:r>
            <a:r>
              <a:rPr lang="en-US" b="1" i="1" dirty="0" err="1" smtClean="0"/>
              <a:t>Glycogenolysis</a:t>
            </a:r>
            <a:endParaRPr lang="en-US" b="1" i="1" dirty="0" smtClean="0"/>
          </a:p>
          <a:p>
            <a:r>
              <a:rPr lang="en-US" dirty="0" smtClean="0"/>
              <a:t>When body activities require ATP, glycogen stored in </a:t>
            </a:r>
            <a:r>
              <a:rPr lang="en-US" dirty="0" err="1" smtClean="0"/>
              <a:t>hepato</a:t>
            </a:r>
            <a:r>
              <a:rPr lang="en-US" dirty="0" smtClean="0"/>
              <a:t>- </a:t>
            </a:r>
            <a:r>
              <a:rPr lang="en-US" dirty="0" err="1" smtClean="0"/>
              <a:t>cytes</a:t>
            </a:r>
            <a:r>
              <a:rPr lang="en-US" dirty="0" smtClean="0"/>
              <a:t> is broken down into glucose and released into the blood to be transported to cells, where it will be </a:t>
            </a:r>
            <a:r>
              <a:rPr lang="en-US" dirty="0" err="1" smtClean="0"/>
              <a:t>catabolized</a:t>
            </a:r>
            <a:r>
              <a:rPr lang="en-US" dirty="0" smtClean="0"/>
              <a:t> by the processes of cellular respiration already described. The pro- </a:t>
            </a:r>
            <a:r>
              <a:rPr lang="en-US" dirty="0" err="1" smtClean="0"/>
              <a:t>cess</a:t>
            </a:r>
            <a:r>
              <a:rPr lang="en-US" dirty="0" smtClean="0"/>
              <a:t> of splitting glycogen into its glucose subunits is called </a:t>
            </a:r>
            <a:r>
              <a:rPr lang="en-US" b="1" dirty="0" err="1" smtClean="0"/>
              <a:t>glycogenolysis</a:t>
            </a:r>
            <a:r>
              <a:rPr lang="en-US" b="1" dirty="0" smtClean="0"/>
              <a:t> </a:t>
            </a:r>
            <a:endParaRPr lang="en-US" b="1" i="1"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Glycogenesis and glycogenolysis. Regulation of blood glucose is in... |  Download Scientific Diagram"/>
          <p:cNvPicPr>
            <a:picLocks noChangeAspect="1" noChangeArrowheads="1"/>
          </p:cNvPicPr>
          <p:nvPr/>
        </p:nvPicPr>
        <p:blipFill>
          <a:blip r:embed="rId2" cstate="print"/>
          <a:srcRect/>
          <a:stretch>
            <a:fillRect/>
          </a:stretch>
        </p:blipFill>
        <p:spPr bwMode="auto">
          <a:xfrm>
            <a:off x="849261" y="633268"/>
            <a:ext cx="9361539" cy="5462734"/>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Gluconeogenesis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i="1" dirty="0" smtClean="0"/>
              <a:t>Formation of Glucose from Proteins and Fats: </a:t>
            </a:r>
            <a:r>
              <a:rPr lang="en-US" b="1" i="1" dirty="0" err="1" smtClean="0"/>
              <a:t>Gluconeogenesis</a:t>
            </a:r>
            <a:endParaRPr lang="en-US" b="1" i="1" dirty="0" smtClean="0"/>
          </a:p>
          <a:p>
            <a:r>
              <a:rPr lang="en-US" dirty="0" smtClean="0"/>
              <a:t>When your liver runs low on glycogen, it is time to eat. If you don’t, your body starts </a:t>
            </a:r>
            <a:r>
              <a:rPr lang="en-US" dirty="0" err="1" smtClean="0"/>
              <a:t>catabolizing</a:t>
            </a:r>
            <a:r>
              <a:rPr lang="en-US" dirty="0" smtClean="0"/>
              <a:t> triglycerides (fats) and pro- </a:t>
            </a:r>
            <a:r>
              <a:rPr lang="en-US" dirty="0" err="1" smtClean="0"/>
              <a:t>teins</a:t>
            </a:r>
            <a:r>
              <a:rPr lang="en-US" dirty="0" smtClean="0"/>
              <a:t>. Actually, the body normally </a:t>
            </a:r>
            <a:r>
              <a:rPr lang="en-US" dirty="0" err="1" smtClean="0"/>
              <a:t>catabolizes</a:t>
            </a:r>
            <a:r>
              <a:rPr lang="en-US" dirty="0" smtClean="0"/>
              <a:t> some of its </a:t>
            </a:r>
            <a:r>
              <a:rPr lang="en-US" dirty="0" err="1" smtClean="0"/>
              <a:t>triglyc</a:t>
            </a:r>
            <a:r>
              <a:rPr lang="en-US" dirty="0" smtClean="0"/>
              <a:t>- </a:t>
            </a:r>
            <a:r>
              <a:rPr lang="en-US" dirty="0" err="1" smtClean="0"/>
              <a:t>erides</a:t>
            </a:r>
            <a:r>
              <a:rPr lang="en-US" dirty="0" smtClean="0"/>
              <a:t> and proteins, but large-scale triglyceride and protein catabolism does not happen unless you are starving, eating very few carbohydrates, or suffering from an endocrine disorder. The glycerol part of triglycerides, lactic acid, and certain amino acids can be converted in the liver to </a:t>
            </a:r>
            <a:r>
              <a:rPr lang="en-US" dirty="0" err="1" smtClean="0"/>
              <a:t>glucose.The</a:t>
            </a:r>
            <a:r>
              <a:rPr lang="en-US" dirty="0" smtClean="0"/>
              <a:t> process by which glucose is formed from these non carbohydrate  sources  is  called  </a:t>
            </a:r>
            <a:r>
              <a:rPr lang="en-US" b="1" dirty="0" err="1" smtClean="0"/>
              <a:t>gluconeogenesis</a:t>
            </a:r>
            <a:r>
              <a:rPr lang="en-US" b="1" dirty="0" smtClean="0"/>
              <a:t>. </a:t>
            </a:r>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457201"/>
            <a:ext cx="10287000" cy="5668964"/>
          </a:xfrm>
        </p:spPr>
        <p:txBody>
          <a:bodyPr>
            <a:noAutofit/>
          </a:bodyPr>
          <a:lstStyle/>
          <a:p>
            <a:pPr algn="just"/>
            <a:r>
              <a:rPr lang="en-US" sz="3400" dirty="0" smtClean="0"/>
              <a:t>An easy way to distinguish this term from </a:t>
            </a:r>
            <a:r>
              <a:rPr lang="en-US" sz="3400" dirty="0" err="1" smtClean="0"/>
              <a:t>gly</a:t>
            </a:r>
            <a:r>
              <a:rPr lang="en-US" sz="3400" dirty="0" smtClean="0"/>
              <a:t>- cogenesis  or  </a:t>
            </a:r>
            <a:r>
              <a:rPr lang="en-US" sz="3400" dirty="0" err="1" smtClean="0"/>
              <a:t>glycogenolysis</a:t>
            </a:r>
            <a:r>
              <a:rPr lang="en-US" sz="3400" dirty="0" smtClean="0"/>
              <a:t>  is  to  remember  that  in  this case glucose is not converted back from glycogen, but is instead </a:t>
            </a:r>
            <a:r>
              <a:rPr lang="en-US" sz="3400" i="1" dirty="0" smtClean="0"/>
              <a:t>newly formed. </a:t>
            </a:r>
            <a:r>
              <a:rPr lang="en-US" sz="3400" dirty="0" smtClean="0"/>
              <a:t>About 60% of the amino acids in the body can be used for </a:t>
            </a:r>
            <a:r>
              <a:rPr lang="en-US" sz="3400" dirty="0" err="1" smtClean="0"/>
              <a:t>gluconeogenesis</a:t>
            </a:r>
            <a:r>
              <a:rPr lang="en-US" sz="3400" dirty="0" smtClean="0"/>
              <a:t>. Lactic acid and amino acids such as </a:t>
            </a:r>
            <a:r>
              <a:rPr lang="en-US" sz="3400" dirty="0" err="1" smtClean="0"/>
              <a:t>alanine</a:t>
            </a:r>
            <a:r>
              <a:rPr lang="en-US" sz="3400" dirty="0" smtClean="0"/>
              <a:t>, </a:t>
            </a:r>
            <a:r>
              <a:rPr lang="en-US" sz="3400" dirty="0" err="1" smtClean="0"/>
              <a:t>cysteine</a:t>
            </a:r>
            <a:r>
              <a:rPr lang="en-US" sz="3400" dirty="0" smtClean="0"/>
              <a:t>, </a:t>
            </a:r>
            <a:r>
              <a:rPr lang="en-US" sz="3400" dirty="0" err="1" smtClean="0"/>
              <a:t>glycine</a:t>
            </a:r>
            <a:r>
              <a:rPr lang="en-US" sz="3400" dirty="0" smtClean="0"/>
              <a:t>, serine, and </a:t>
            </a:r>
            <a:r>
              <a:rPr lang="en-US" sz="3400" dirty="0" err="1" smtClean="0"/>
              <a:t>threonine</a:t>
            </a:r>
            <a:r>
              <a:rPr lang="en-US" sz="3400" dirty="0" smtClean="0"/>
              <a:t> are converted to </a:t>
            </a:r>
            <a:r>
              <a:rPr lang="en-US" sz="3400" dirty="0" err="1" smtClean="0"/>
              <a:t>pyruvic</a:t>
            </a:r>
            <a:r>
              <a:rPr lang="en-US" sz="3400" dirty="0" smtClean="0"/>
              <a:t> acid, which then may be synthesized into glucose or enter the Krebs cycle. Glycerol may be converted into </a:t>
            </a:r>
            <a:r>
              <a:rPr lang="en-US" sz="3400" dirty="0" err="1" smtClean="0"/>
              <a:t>glyceraldehyde</a:t>
            </a:r>
            <a:r>
              <a:rPr lang="en-US" sz="3400" dirty="0" smtClean="0"/>
              <a:t> 3-phosphate, which may form </a:t>
            </a:r>
            <a:r>
              <a:rPr lang="en-US" sz="3400" dirty="0" err="1" smtClean="0"/>
              <a:t>pyruvic</a:t>
            </a:r>
            <a:r>
              <a:rPr lang="en-US" sz="3400" dirty="0" smtClean="0"/>
              <a:t> acid or be used to synthesize glucose.</a:t>
            </a:r>
          </a:p>
          <a:p>
            <a:pPr algn="just"/>
            <a:endParaRPr lang="en-US" sz="3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600"/>
          </a:p>
        </p:txBody>
      </p:sp>
      <p:sp>
        <p:nvSpPr>
          <p:cNvPr id="3" name="Content Placeholder 2"/>
          <p:cNvSpPr>
            <a:spLocks noGrp="1"/>
          </p:cNvSpPr>
          <p:nvPr>
            <p:ph idx="1"/>
          </p:nvPr>
        </p:nvSpPr>
        <p:spPr>
          <a:xfrm>
            <a:off x="548640" y="381001"/>
            <a:ext cx="9875520" cy="5745164"/>
          </a:xfrm>
        </p:spPr>
        <p:txBody>
          <a:bodyPr>
            <a:noAutofit/>
          </a:bodyPr>
          <a:lstStyle/>
          <a:p>
            <a:pPr algn="just"/>
            <a:r>
              <a:rPr lang="en-US" sz="3600" dirty="0" err="1" smtClean="0"/>
              <a:t>Gluconeogenesis</a:t>
            </a:r>
            <a:r>
              <a:rPr lang="en-US" sz="3600" dirty="0" smtClean="0"/>
              <a:t> is stimulated by </a:t>
            </a:r>
            <a:r>
              <a:rPr lang="en-US" sz="3600" dirty="0" err="1" smtClean="0"/>
              <a:t>cortisol</a:t>
            </a:r>
            <a:r>
              <a:rPr lang="en-US" sz="3600" dirty="0" smtClean="0"/>
              <a:t>, the main </a:t>
            </a:r>
            <a:r>
              <a:rPr lang="en-US" sz="3600" dirty="0" err="1" smtClean="0"/>
              <a:t>glucocor</a:t>
            </a:r>
            <a:r>
              <a:rPr lang="en-US" sz="3600" dirty="0" smtClean="0"/>
              <a:t>- </a:t>
            </a:r>
            <a:r>
              <a:rPr lang="en-US" sz="3600" dirty="0" err="1" smtClean="0"/>
              <a:t>ticoid</a:t>
            </a:r>
            <a:r>
              <a:rPr lang="en-US" sz="3600" dirty="0" smtClean="0"/>
              <a:t> hormone of the adrenal cortex, and by glucagon from the pancreas. In addition, </a:t>
            </a:r>
            <a:r>
              <a:rPr lang="en-US" sz="3600" dirty="0" err="1" smtClean="0"/>
              <a:t>cortisol</a:t>
            </a:r>
            <a:r>
              <a:rPr lang="en-US" sz="3600" dirty="0" smtClean="0"/>
              <a:t> stimulates the breakdown of pro- </a:t>
            </a:r>
            <a:r>
              <a:rPr lang="en-US" sz="3600" dirty="0" err="1" smtClean="0"/>
              <a:t>teins</a:t>
            </a:r>
            <a:r>
              <a:rPr lang="en-US" sz="3600" dirty="0" smtClean="0"/>
              <a:t> into amino acids, thus expanding the pool of amino acids available for </a:t>
            </a:r>
            <a:r>
              <a:rPr lang="en-US" sz="3600" dirty="0" err="1" smtClean="0"/>
              <a:t>gluconeogenesis</a:t>
            </a:r>
            <a:r>
              <a:rPr lang="en-US" sz="3600" dirty="0" smtClean="0"/>
              <a:t>. Thyroid hormones (</a:t>
            </a:r>
            <a:r>
              <a:rPr lang="en-US" sz="3600" dirty="0" err="1" smtClean="0"/>
              <a:t>thyroxine</a:t>
            </a:r>
            <a:r>
              <a:rPr lang="en-US" sz="3600" dirty="0" smtClean="0"/>
              <a:t> and </a:t>
            </a:r>
            <a:r>
              <a:rPr lang="en-US" sz="3600" dirty="0" err="1" smtClean="0"/>
              <a:t>triiodothyronine</a:t>
            </a:r>
            <a:r>
              <a:rPr lang="en-US" sz="3600" dirty="0" smtClean="0"/>
              <a:t>) also mobilize proteins and may mobilize tri- </a:t>
            </a:r>
            <a:r>
              <a:rPr lang="en-US" sz="3600" dirty="0" err="1" smtClean="0"/>
              <a:t>glycerides</a:t>
            </a:r>
            <a:r>
              <a:rPr lang="en-US" sz="3600" dirty="0" smtClean="0"/>
              <a:t> from adipose tissue, thereby making glycerol available for </a:t>
            </a:r>
            <a:r>
              <a:rPr lang="en-US" sz="3600" dirty="0" err="1" smtClean="0"/>
              <a:t>gluconeogenesis</a:t>
            </a:r>
            <a:r>
              <a:rPr lang="en-US" sz="3600" dirty="0" smtClean="0"/>
              <a:t>.</a:t>
            </a:r>
          </a:p>
          <a:p>
            <a:pPr algn="just"/>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Monosaccharides</a:t>
            </a:r>
            <a:endParaRPr lang="en-US" dirty="0"/>
          </a:p>
        </p:txBody>
      </p:sp>
      <p:sp>
        <p:nvSpPr>
          <p:cNvPr id="3" name="Content Placeholder 2"/>
          <p:cNvSpPr>
            <a:spLocks noGrp="1"/>
          </p:cNvSpPr>
          <p:nvPr>
            <p:ph idx="1"/>
          </p:nvPr>
        </p:nvSpPr>
        <p:spPr/>
        <p:txBody>
          <a:bodyPr/>
          <a:lstStyle/>
          <a:p>
            <a:pPr fontAlgn="base"/>
            <a:r>
              <a:rPr lang="en-US" dirty="0" smtClean="0"/>
              <a:t>If the sugar has an </a:t>
            </a:r>
            <a:r>
              <a:rPr lang="en-US" b="1" dirty="0" err="1" smtClean="0"/>
              <a:t>aldehyde</a:t>
            </a:r>
            <a:r>
              <a:rPr lang="en-US" b="1" dirty="0" smtClean="0"/>
              <a:t> group</a:t>
            </a:r>
            <a:r>
              <a:rPr lang="en-US" dirty="0" smtClean="0"/>
              <a:t>, meaning that the carbonyl C is the last one in the chain, it is known as an </a:t>
            </a:r>
            <a:r>
              <a:rPr lang="en-US" b="1" dirty="0" err="1" smtClean="0"/>
              <a:t>aldose</a:t>
            </a:r>
            <a:r>
              <a:rPr lang="en-US" dirty="0" smtClean="0"/>
              <a:t>.</a:t>
            </a:r>
          </a:p>
        </p:txBody>
      </p:sp>
      <p:pic>
        <p:nvPicPr>
          <p:cNvPr id="2050" name="Picture 2" descr="File:D-Glyceraldehyde 2D Fischer.svg - Wikipedia"/>
          <p:cNvPicPr>
            <a:picLocks noChangeAspect="1" noChangeArrowheads="1"/>
          </p:cNvPicPr>
          <p:nvPr/>
        </p:nvPicPr>
        <p:blipFill>
          <a:blip r:embed="rId2" cstate="print"/>
          <a:srcRect/>
          <a:stretch>
            <a:fillRect/>
          </a:stretch>
        </p:blipFill>
        <p:spPr bwMode="auto">
          <a:xfrm>
            <a:off x="3810000" y="3276599"/>
            <a:ext cx="2347373" cy="263267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descr="Gluconeogenesis - Online Biology Notes"/>
          <p:cNvPicPr>
            <a:picLocks noChangeAspect="1" noChangeArrowheads="1"/>
          </p:cNvPicPr>
          <p:nvPr/>
        </p:nvPicPr>
        <p:blipFill>
          <a:blip r:embed="rId2" cstate="print"/>
          <a:srcRect/>
          <a:stretch>
            <a:fillRect/>
          </a:stretch>
        </p:blipFill>
        <p:spPr bwMode="auto">
          <a:xfrm>
            <a:off x="838200" y="0"/>
            <a:ext cx="8991600" cy="674370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the carbonyl C is internal to the chain, so that there are other carbons on both sides of it, it forms a </a:t>
            </a:r>
            <a:r>
              <a:rPr lang="en-US" b="1" dirty="0" err="1" smtClean="0"/>
              <a:t>ketone</a:t>
            </a:r>
            <a:r>
              <a:rPr lang="en-US" b="1" dirty="0" smtClean="0"/>
              <a:t> group</a:t>
            </a:r>
            <a:r>
              <a:rPr lang="en-US" dirty="0" smtClean="0"/>
              <a:t> and the sugar is called a </a:t>
            </a:r>
            <a:r>
              <a:rPr lang="en-US" b="1" dirty="0" err="1" smtClean="0"/>
              <a:t>ketose</a:t>
            </a:r>
            <a:r>
              <a:rPr lang="en-US" dirty="0" smtClean="0"/>
              <a:t>.</a:t>
            </a:r>
          </a:p>
          <a:p>
            <a:endParaRPr lang="en-US" dirty="0"/>
          </a:p>
        </p:txBody>
      </p:sp>
      <p:pic>
        <p:nvPicPr>
          <p:cNvPr id="21506" name="Picture 2" descr="Classes of Monosaccharides"/>
          <p:cNvPicPr>
            <a:picLocks noChangeAspect="1" noChangeArrowheads="1"/>
          </p:cNvPicPr>
          <p:nvPr/>
        </p:nvPicPr>
        <p:blipFill>
          <a:blip r:embed="rId2" cstate="print"/>
          <a:srcRect/>
          <a:stretch>
            <a:fillRect/>
          </a:stretch>
        </p:blipFill>
        <p:spPr bwMode="auto">
          <a:xfrm>
            <a:off x="1219200" y="3200400"/>
            <a:ext cx="8572500" cy="32924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Monosaccharides</a:t>
            </a:r>
            <a:endParaRPr lang="en-US" dirty="0"/>
          </a:p>
        </p:txBody>
      </p:sp>
      <p:sp>
        <p:nvSpPr>
          <p:cNvPr id="3" name="Content Placeholder 2"/>
          <p:cNvSpPr>
            <a:spLocks noGrp="1"/>
          </p:cNvSpPr>
          <p:nvPr>
            <p:ph idx="1"/>
          </p:nvPr>
        </p:nvSpPr>
        <p:spPr/>
        <p:txBody>
          <a:bodyPr/>
          <a:lstStyle/>
          <a:p>
            <a:endParaRPr lang="en-US"/>
          </a:p>
        </p:txBody>
      </p:sp>
      <p:pic>
        <p:nvPicPr>
          <p:cNvPr id="4098" name="Picture 2" descr="Carbohydrates | Microbiology"/>
          <p:cNvPicPr>
            <a:picLocks noChangeAspect="1" noChangeArrowheads="1"/>
          </p:cNvPicPr>
          <p:nvPr/>
        </p:nvPicPr>
        <p:blipFill>
          <a:blip r:embed="rId2" cstate="print"/>
          <a:srcRect/>
          <a:stretch>
            <a:fillRect/>
          </a:stretch>
        </p:blipFill>
        <p:spPr bwMode="auto">
          <a:xfrm>
            <a:off x="1295400" y="1752600"/>
            <a:ext cx="8686800" cy="38481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Isomers of </a:t>
            </a:r>
            <a:r>
              <a:rPr lang="en-US" dirty="0" err="1" smtClean="0"/>
              <a:t>Aldose</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ow many isomers of glucose are there? - Quora"/>
          <p:cNvPicPr>
            <a:picLocks noChangeAspect="1" noChangeArrowheads="1"/>
          </p:cNvPicPr>
          <p:nvPr/>
        </p:nvPicPr>
        <p:blipFill>
          <a:blip r:embed="rId2" cstate="print"/>
          <a:srcRect/>
          <a:stretch>
            <a:fillRect/>
          </a:stretch>
        </p:blipFill>
        <p:spPr bwMode="auto">
          <a:xfrm>
            <a:off x="533400" y="1752600"/>
            <a:ext cx="9906000" cy="3429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Isomers of </a:t>
            </a:r>
            <a:r>
              <a:rPr lang="en-US" dirty="0" err="1" smtClean="0"/>
              <a:t>Ketose</a:t>
            </a:r>
            <a:endParaRPr lang="en-US" dirty="0"/>
          </a:p>
        </p:txBody>
      </p:sp>
      <p:sp>
        <p:nvSpPr>
          <p:cNvPr id="3" name="Content Placeholder 2"/>
          <p:cNvSpPr>
            <a:spLocks noGrp="1"/>
          </p:cNvSpPr>
          <p:nvPr>
            <p:ph idx="1"/>
          </p:nvPr>
        </p:nvSpPr>
        <p:spPr/>
        <p:txBody>
          <a:bodyPr/>
          <a:lstStyle/>
          <a:p>
            <a:endParaRPr lang="en-US"/>
          </a:p>
        </p:txBody>
      </p:sp>
      <p:pic>
        <p:nvPicPr>
          <p:cNvPr id="31746" name="Picture 2" descr="BCH 4053 Biochemistry I"/>
          <p:cNvPicPr>
            <a:picLocks noChangeAspect="1" noChangeArrowheads="1"/>
          </p:cNvPicPr>
          <p:nvPr/>
        </p:nvPicPr>
        <p:blipFill>
          <a:blip r:embed="rId2" cstate="print"/>
          <a:srcRect/>
          <a:stretch>
            <a:fillRect/>
          </a:stretch>
        </p:blipFill>
        <p:spPr bwMode="auto">
          <a:xfrm>
            <a:off x="1676400" y="1981200"/>
            <a:ext cx="7822530" cy="401697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 and L</a:t>
            </a:r>
            <a:br>
              <a:rPr lang="en-US" dirty="0" smtClean="0"/>
            </a:br>
            <a:r>
              <a:rPr lang="en-US" dirty="0" err="1" smtClean="0"/>
              <a:t>dexter</a:t>
            </a:r>
            <a:r>
              <a:rPr lang="en-US" dirty="0" smtClean="0"/>
              <a:t>[right] and </a:t>
            </a:r>
            <a:r>
              <a:rPr lang="en-US" dirty="0" err="1" smtClean="0"/>
              <a:t>laevus</a:t>
            </a:r>
            <a:r>
              <a:rPr lang="en-US" dirty="0" smtClean="0"/>
              <a:t>[left]</a:t>
            </a:r>
            <a:endParaRPr lang="en-US" dirty="0"/>
          </a:p>
        </p:txBody>
      </p:sp>
      <p:sp>
        <p:nvSpPr>
          <p:cNvPr id="3" name="Content Placeholder 2"/>
          <p:cNvSpPr>
            <a:spLocks noGrp="1"/>
          </p:cNvSpPr>
          <p:nvPr>
            <p:ph idx="1"/>
          </p:nvPr>
        </p:nvSpPr>
        <p:spPr/>
        <p:txBody>
          <a:bodyPr/>
          <a:lstStyle/>
          <a:p>
            <a:endParaRPr lang="en-US"/>
          </a:p>
        </p:txBody>
      </p:sp>
      <p:pic>
        <p:nvPicPr>
          <p:cNvPr id="23554" name="Picture 2" descr="L-Glucose: Uses, Characteristics_Chemicalbook"/>
          <p:cNvPicPr>
            <a:picLocks noChangeAspect="1" noChangeArrowheads="1"/>
          </p:cNvPicPr>
          <p:nvPr/>
        </p:nvPicPr>
        <p:blipFill>
          <a:blip r:embed="rId2" cstate="print"/>
          <a:srcRect/>
          <a:stretch>
            <a:fillRect/>
          </a:stretch>
        </p:blipFill>
        <p:spPr bwMode="auto">
          <a:xfrm>
            <a:off x="2971800" y="1752600"/>
            <a:ext cx="4525116" cy="388667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852</Words>
  <Application>Microsoft Office PowerPoint</Application>
  <PresentationFormat>Custom</PresentationFormat>
  <Paragraphs>131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Classification of Carbohydrate </vt:lpstr>
      <vt:lpstr>Monosaccharides</vt:lpstr>
      <vt:lpstr>Monosaccharides</vt:lpstr>
      <vt:lpstr>Slide 5</vt:lpstr>
      <vt:lpstr>Monosaccharides</vt:lpstr>
      <vt:lpstr>Isomers of Aldose</vt:lpstr>
      <vt:lpstr>Isomers of Ketose</vt:lpstr>
      <vt:lpstr>D and L dexter[right] and laevus[left]</vt:lpstr>
      <vt:lpstr>Alpha and Beta Glucose</vt:lpstr>
      <vt:lpstr>Types of Monosaccharide</vt:lpstr>
      <vt:lpstr>Disaccharides</vt:lpstr>
      <vt:lpstr>Oligosaccharides</vt:lpstr>
      <vt:lpstr>PolySaccharides</vt:lpstr>
      <vt:lpstr>Types of Polysaccharides</vt:lpstr>
      <vt:lpstr>Metabolism</vt:lpstr>
      <vt:lpstr>Catabolism</vt:lpstr>
      <vt:lpstr>Anabolism</vt:lpstr>
      <vt:lpstr>Glycolysis</vt:lpstr>
      <vt:lpstr>Glycolysis</vt:lpstr>
      <vt:lpstr>Glycolysis</vt:lpstr>
      <vt:lpstr>Glycolysis stages</vt:lpstr>
      <vt:lpstr>Glycolysis stages</vt:lpstr>
      <vt:lpstr>Glycolysis stages</vt:lpstr>
      <vt:lpstr>Glycolysis stages</vt:lpstr>
      <vt:lpstr>Kreb’s Cycle, TCA Cycle, Citric Acid Cycle</vt:lpstr>
      <vt:lpstr>Slide 27</vt:lpstr>
      <vt:lpstr>Kreb’s Cycle, TCA Cycle, Citric Acid Cycle</vt:lpstr>
      <vt:lpstr>Slide 29</vt:lpstr>
      <vt:lpstr>Slide 30</vt:lpstr>
      <vt:lpstr>Slide 31</vt:lpstr>
      <vt:lpstr>Balance sheet ATP</vt:lpstr>
      <vt:lpstr>Glucose Anabolism </vt:lpstr>
      <vt:lpstr>Glucose Anabolism </vt:lpstr>
      <vt:lpstr>Glucose Release: Glycogenolysis </vt:lpstr>
      <vt:lpstr>Slide 36</vt:lpstr>
      <vt:lpstr>Gluconeogenesis</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22</cp:revision>
  <dcterms:created xsi:type="dcterms:W3CDTF">2006-08-16T00:00:00Z</dcterms:created>
  <dcterms:modified xsi:type="dcterms:W3CDTF">2021-12-06T09:36:21Z</dcterms:modified>
</cp:coreProperties>
</file>